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7"/>
  </p:notesMasterIdLst>
  <p:sldIdLst>
    <p:sldId id="258" r:id="rId2"/>
    <p:sldId id="261" r:id="rId3"/>
    <p:sldId id="262"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311" r:id="rId52"/>
    <p:sldId id="320" r:id="rId53"/>
    <p:sldId id="321" r:id="rId54"/>
    <p:sldId id="322" r:id="rId55"/>
    <p:sldId id="323" r:id="rId56"/>
  </p:sldIdLst>
  <p:sldSz cx="9144000" cy="6858000" type="screen4x3"/>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64" d="100"/>
          <a:sy n="64" d="100"/>
        </p:scale>
        <p:origin x="132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3A5856-B8C4-46B4-B21B-65C1FAD3D6F3}" type="datetimeFigureOut">
              <a:rPr lang="tr-TR" smtClean="0"/>
              <a:t>26.12.2022</a:t>
            </a:fld>
            <a:endParaRPr lang="tr-TR"/>
          </a:p>
        </p:txBody>
      </p:sp>
      <p:sp>
        <p:nvSpPr>
          <p:cNvPr id="4" name="Slayt Görüntüsü Yer Tutucusu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F0CC8E-4CDF-43FA-B72A-09158F82BE39}" type="slidenum">
              <a:rPr lang="tr-TR" smtClean="0"/>
              <a:t>‹#›</a:t>
            </a:fld>
            <a:endParaRPr lang="tr-TR"/>
          </a:p>
        </p:txBody>
      </p:sp>
    </p:spTree>
    <p:extLst>
      <p:ext uri="{BB962C8B-B14F-4D97-AF65-F5344CB8AC3E}">
        <p14:creationId xmlns:p14="http://schemas.microsoft.com/office/powerpoint/2010/main" val="2472547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1</a:t>
            </a:fld>
            <a:endParaRPr lang="tr-TR"/>
          </a:p>
        </p:txBody>
      </p:sp>
    </p:spTree>
    <p:extLst>
      <p:ext uri="{BB962C8B-B14F-4D97-AF65-F5344CB8AC3E}">
        <p14:creationId xmlns:p14="http://schemas.microsoft.com/office/powerpoint/2010/main" val="4069147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2</a:t>
            </a:fld>
            <a:endParaRPr lang="tr-TR"/>
          </a:p>
        </p:txBody>
      </p:sp>
    </p:spTree>
    <p:extLst>
      <p:ext uri="{BB962C8B-B14F-4D97-AF65-F5344CB8AC3E}">
        <p14:creationId xmlns:p14="http://schemas.microsoft.com/office/powerpoint/2010/main" val="3682210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3</a:t>
            </a:fld>
            <a:endParaRPr lang="tr-TR"/>
          </a:p>
        </p:txBody>
      </p:sp>
    </p:spTree>
    <p:extLst>
      <p:ext uri="{BB962C8B-B14F-4D97-AF65-F5344CB8AC3E}">
        <p14:creationId xmlns:p14="http://schemas.microsoft.com/office/powerpoint/2010/main" val="3477877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tr-TR"/>
          </a:p>
        </p:txBody>
      </p:sp>
      <p:sp>
        <p:nvSpPr>
          <p:cNvPr id="4" name="Rectangle 3"/>
          <p:cNvSpPr>
            <a:spLocks noGrp="1"/>
          </p:cNvSpPr>
          <p:nvPr>
            <p:ph type="sldNum" sz="quarter" idx="10"/>
          </p:nvPr>
        </p:nvSpPr>
        <p:spPr/>
        <p:txBody>
          <a:bodyPr/>
          <a:lstStyle/>
          <a:p>
            <a:fld id="{CA5D3BF3-D352-46FC-8343-31F56E6730EA}" type="slidenum">
              <a:rPr lang="tr-TR" smtClean="0"/>
              <a:pPr/>
              <a:t>6</a:t>
            </a:fld>
            <a:endParaRPr lang="tr-TR"/>
          </a:p>
        </p:txBody>
      </p:sp>
    </p:spTree>
    <p:extLst>
      <p:ext uri="{BB962C8B-B14F-4D97-AF65-F5344CB8AC3E}">
        <p14:creationId xmlns:p14="http://schemas.microsoft.com/office/powerpoint/2010/main" val="3503024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ayt Görüntüsü Yer Tutucusu 1"/>
          <p:cNvSpPr>
            <a:spLocks noGrp="1" noRot="1" noChangeAspect="1" noTextEdit="1"/>
          </p:cNvSpPr>
          <p:nvPr>
            <p:ph type="sldImg"/>
          </p:nvPr>
        </p:nvSpPr>
        <p:spPr>
          <a:ln/>
        </p:spPr>
      </p:sp>
      <p:sp>
        <p:nvSpPr>
          <p:cNvPr id="39939" name="Not Yer Tutucusu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tr-TR"/>
          </a:p>
        </p:txBody>
      </p:sp>
      <p:sp>
        <p:nvSpPr>
          <p:cNvPr id="39940" name="Slayt Numarası Yer Tutucusu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defRPr>
            </a:lvl1pPr>
            <a:lvl2pPr marL="742950" indent="-285750" eaLnBrk="0" hangingPunct="0">
              <a:defRPr>
                <a:solidFill>
                  <a:schemeClr val="tx1"/>
                </a:solidFill>
                <a:latin typeface="Tahoma" pitchFamily="34" charset="0"/>
              </a:defRPr>
            </a:lvl2pPr>
            <a:lvl3pPr marL="1143000" indent="-228600" eaLnBrk="0" hangingPunct="0">
              <a:defRPr>
                <a:solidFill>
                  <a:schemeClr val="tx1"/>
                </a:solidFill>
                <a:latin typeface="Tahoma" pitchFamily="34" charset="0"/>
              </a:defRPr>
            </a:lvl3pPr>
            <a:lvl4pPr marL="1600200" indent="-228600" eaLnBrk="0" hangingPunct="0">
              <a:defRPr>
                <a:solidFill>
                  <a:schemeClr val="tx1"/>
                </a:solidFill>
                <a:latin typeface="Tahoma" pitchFamily="34" charset="0"/>
              </a:defRPr>
            </a:lvl4pPr>
            <a:lvl5pPr marL="2057400" indent="-228600" eaLnBrk="0" hangingPunct="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1" hangingPunct="1"/>
            <a:fld id="{585A0B43-CB41-488B-99A1-08695A2A2797}" type="slidenum">
              <a:rPr lang="tr-TR" smtClean="0">
                <a:latin typeface="Arial" charset="0"/>
              </a:rPr>
              <a:pPr eaLnBrk="1" hangingPunct="1"/>
              <a:t>48</a:t>
            </a:fld>
            <a:endParaRPr lang="tr-TR">
              <a:latin typeface="Arial" charset="0"/>
            </a:endParaRPr>
          </a:p>
        </p:txBody>
      </p:sp>
    </p:spTree>
    <p:extLst>
      <p:ext uri="{BB962C8B-B14F-4D97-AF65-F5344CB8AC3E}">
        <p14:creationId xmlns:p14="http://schemas.microsoft.com/office/powerpoint/2010/main" val="1668917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tr-TR"/>
              <a:t>Asıl başlık stili için tıklatın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tıklatın</a:t>
            </a:r>
            <a:endParaRPr lang="en-US" dirty="0"/>
          </a:p>
        </p:txBody>
      </p:sp>
      <p:sp>
        <p:nvSpPr>
          <p:cNvPr id="4" name="Date Placeholder 3"/>
          <p:cNvSpPr>
            <a:spLocks noGrp="1"/>
          </p:cNvSpPr>
          <p:nvPr>
            <p:ph type="dt" sz="half" idx="10"/>
          </p:nvPr>
        </p:nvSpPr>
        <p:spPr/>
        <p:txBody>
          <a:bodyPr/>
          <a:lstStyle/>
          <a:p>
            <a:fld id="{79B50318-8744-4A9B-B38C-4A4262567212}" type="datetimeFigureOut">
              <a:rPr lang="tr-TR" smtClean="0"/>
              <a:t>26.12.2022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51C2673E-E165-4D9F-A814-32D6E9F7843A}" type="slidenum">
              <a:rPr lang="tr-TR" smtClean="0"/>
              <a:t>‹#›</a:t>
            </a:fld>
            <a:endParaRPr lang="tr-TR"/>
          </a:p>
        </p:txBody>
      </p:sp>
    </p:spTree>
    <p:extLst>
      <p:ext uri="{BB962C8B-B14F-4D97-AF65-F5344CB8AC3E}">
        <p14:creationId xmlns:p14="http://schemas.microsoft.com/office/powerpoint/2010/main" val="2869113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79B50318-8744-4A9B-B38C-4A4262567212}" type="datetimeFigureOut">
              <a:rPr lang="tr-TR" smtClean="0"/>
              <a:t>26.12.2022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51C2673E-E165-4D9F-A814-32D6E9F7843A}" type="slidenum">
              <a:rPr lang="tr-TR" smtClean="0"/>
              <a:t>‹#›</a:t>
            </a:fld>
            <a:endParaRPr lang="tr-TR"/>
          </a:p>
        </p:txBody>
      </p:sp>
    </p:spTree>
    <p:extLst>
      <p:ext uri="{BB962C8B-B14F-4D97-AF65-F5344CB8AC3E}">
        <p14:creationId xmlns:p14="http://schemas.microsoft.com/office/powerpoint/2010/main" val="1541772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tr-TR"/>
              <a:t>Asıl başlık stili için tıklatın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79B50318-8744-4A9B-B38C-4A4262567212}" type="datetimeFigureOut">
              <a:rPr lang="tr-TR" smtClean="0"/>
              <a:t>26.12.2022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51C2673E-E165-4D9F-A814-32D6E9F7843A}" type="slidenum">
              <a:rPr lang="tr-TR" smtClean="0"/>
              <a:t>‹#›</a:t>
            </a:fld>
            <a:endParaRPr lang="tr-TR"/>
          </a:p>
        </p:txBody>
      </p:sp>
    </p:spTree>
    <p:extLst>
      <p:ext uri="{BB962C8B-B14F-4D97-AF65-F5344CB8AC3E}">
        <p14:creationId xmlns:p14="http://schemas.microsoft.com/office/powerpoint/2010/main" val="5697264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Obj">
  <p:cSld name="Başlık, Metin ve İçerik">
    <p:spTree>
      <p:nvGrpSpPr>
        <p:cNvPr id="1" name=""/>
        <p:cNvGrpSpPr/>
        <p:nvPr/>
      </p:nvGrpSpPr>
      <p:grpSpPr>
        <a:xfrm>
          <a:off x="0" y="0"/>
          <a:ext cx="0" cy="0"/>
          <a:chOff x="0" y="0"/>
          <a:chExt cx="0" cy="0"/>
        </a:xfrm>
      </p:grpSpPr>
      <p:sp>
        <p:nvSpPr>
          <p:cNvPr id="2" name="1 Başlık"/>
          <p:cNvSpPr>
            <a:spLocks noGrp="1"/>
          </p:cNvSpPr>
          <p:nvPr>
            <p:ph type="title"/>
          </p:nvPr>
        </p:nvSpPr>
        <p:spPr>
          <a:xfrm>
            <a:off x="457200" y="274637"/>
            <a:ext cx="8229600" cy="1143000"/>
          </a:xfrm>
        </p:spPr>
        <p:txBody>
          <a:bodyPr/>
          <a:lstStyle/>
          <a:p>
            <a:r>
              <a:rPr lang="tr-TR"/>
              <a:t>Asıl başlık stili için tıklatın</a:t>
            </a:r>
          </a:p>
        </p:txBody>
      </p:sp>
      <p:sp>
        <p:nvSpPr>
          <p:cNvPr id="3" name="2 Metin Yer Tutucusu"/>
          <p:cNvSpPr>
            <a:spLocks noGrp="1"/>
          </p:cNvSpPr>
          <p:nvPr>
            <p:ph type="body" sz="half" idx="1"/>
          </p:nvPr>
        </p:nvSpPr>
        <p:spPr>
          <a:xfrm>
            <a:off x="457200" y="1600201"/>
            <a:ext cx="4038600" cy="4525963"/>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İçerik Yer Tutucusu"/>
          <p:cNvSpPr>
            <a:spLocks noGrp="1"/>
          </p:cNvSpPr>
          <p:nvPr>
            <p:ph sz="half" idx="2"/>
          </p:nvPr>
        </p:nvSpPr>
        <p:spPr>
          <a:xfrm>
            <a:off x="4648200" y="1600201"/>
            <a:ext cx="4038600" cy="4525963"/>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Rectangle 4"/>
          <p:cNvSpPr>
            <a:spLocks noGrp="1" noChangeArrowheads="1"/>
          </p:cNvSpPr>
          <p:nvPr>
            <p:ph type="dt" sz="half" idx="10"/>
          </p:nvPr>
        </p:nvSpPr>
        <p:spPr>
          <a:ln/>
        </p:spPr>
        <p:txBody>
          <a:bodyPr/>
          <a:lstStyle>
            <a:lvl1pPr>
              <a:defRPr/>
            </a:lvl1pPr>
          </a:lstStyle>
          <a:p>
            <a:pPr>
              <a:defRPr/>
            </a:pPr>
            <a:fld id="{28D5006B-626C-4BA1-B1EE-A2049D769A58}" type="datetime1">
              <a:rPr lang="tr-TR"/>
              <a:pPr>
                <a:defRPr/>
              </a:pPr>
              <a:t>26.12.2022</a:t>
            </a:fld>
            <a:endParaRPr lang="tr-TR"/>
          </a:p>
        </p:txBody>
      </p:sp>
      <p:sp>
        <p:nvSpPr>
          <p:cNvPr id="6" name="Rectangle 5"/>
          <p:cNvSpPr>
            <a:spLocks noGrp="1" noChangeArrowheads="1"/>
          </p:cNvSpPr>
          <p:nvPr>
            <p:ph type="ftr" sz="quarter" idx="11"/>
          </p:nvPr>
        </p:nvSpPr>
        <p:spPr>
          <a:ln/>
        </p:spPr>
        <p:txBody>
          <a:bodyPr/>
          <a:lstStyle>
            <a:lvl1pPr>
              <a:defRPr/>
            </a:lvl1pPr>
          </a:lstStyle>
          <a:p>
            <a:pPr>
              <a:defRPr/>
            </a:pPr>
            <a:r>
              <a:rPr lang="tr-TR"/>
              <a:t>Doç. Dr. İbrahim OCAK                                             Yeraltı Maden İşletmelerinde Havalandırma</a:t>
            </a:r>
          </a:p>
        </p:txBody>
      </p:sp>
      <p:sp>
        <p:nvSpPr>
          <p:cNvPr id="7" name="Rectangle 6"/>
          <p:cNvSpPr>
            <a:spLocks noGrp="1" noChangeArrowheads="1"/>
          </p:cNvSpPr>
          <p:nvPr>
            <p:ph type="sldNum" sz="quarter" idx="12"/>
          </p:nvPr>
        </p:nvSpPr>
        <p:spPr>
          <a:ln/>
        </p:spPr>
        <p:txBody>
          <a:bodyPr/>
          <a:lstStyle>
            <a:lvl1pPr>
              <a:defRPr/>
            </a:lvl1pPr>
          </a:lstStyle>
          <a:p>
            <a:pPr>
              <a:defRPr/>
            </a:pPr>
            <a:fld id="{CFF70ED8-FF96-4990-BD83-9196DF4E4C6A}" type="slidenum">
              <a:rPr lang="tr-TR"/>
              <a:pPr>
                <a:defRPr/>
              </a:pPr>
              <a:t>‹#›</a:t>
            </a:fld>
            <a:endParaRPr lang="tr-TR"/>
          </a:p>
        </p:txBody>
      </p:sp>
    </p:spTree>
    <p:extLst>
      <p:ext uri="{BB962C8B-B14F-4D97-AF65-F5344CB8AC3E}">
        <p14:creationId xmlns:p14="http://schemas.microsoft.com/office/powerpoint/2010/main" val="615384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Content Placeholder 2"/>
          <p:cNvSpPr>
            <a:spLocks noGrp="1"/>
          </p:cNvSpPr>
          <p:nvPr>
            <p:ph idx="1"/>
          </p:nvPr>
        </p:nvSpPr>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79B50318-8744-4A9B-B38C-4A4262567212}" type="datetimeFigureOut">
              <a:rPr lang="tr-TR" smtClean="0"/>
              <a:t>26.12.2022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51C2673E-E165-4D9F-A814-32D6E9F7843A}" type="slidenum">
              <a:rPr lang="tr-TR" smtClean="0"/>
              <a:t>‹#›</a:t>
            </a:fld>
            <a:endParaRPr lang="tr-TR"/>
          </a:p>
        </p:txBody>
      </p:sp>
    </p:spTree>
    <p:extLst>
      <p:ext uri="{BB962C8B-B14F-4D97-AF65-F5344CB8AC3E}">
        <p14:creationId xmlns:p14="http://schemas.microsoft.com/office/powerpoint/2010/main" val="3937325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bilgisi">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tr-TR"/>
              <a:t>Asıl başlık stili için tıklatın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tıklatın</a:t>
            </a:r>
          </a:p>
        </p:txBody>
      </p:sp>
      <p:sp>
        <p:nvSpPr>
          <p:cNvPr id="4" name="Date Placeholder 3"/>
          <p:cNvSpPr>
            <a:spLocks noGrp="1"/>
          </p:cNvSpPr>
          <p:nvPr>
            <p:ph type="dt" sz="half" idx="10"/>
          </p:nvPr>
        </p:nvSpPr>
        <p:spPr/>
        <p:txBody>
          <a:bodyPr/>
          <a:lstStyle/>
          <a:p>
            <a:fld id="{79B50318-8744-4A9B-B38C-4A4262567212}" type="datetimeFigureOut">
              <a:rPr lang="tr-TR" smtClean="0"/>
              <a:t>26.12.2022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51C2673E-E165-4D9F-A814-32D6E9F7843A}" type="slidenum">
              <a:rPr lang="tr-TR" smtClean="0"/>
              <a:t>‹#›</a:t>
            </a:fld>
            <a:endParaRPr lang="tr-TR"/>
          </a:p>
        </p:txBody>
      </p:sp>
    </p:spTree>
    <p:extLst>
      <p:ext uri="{BB962C8B-B14F-4D97-AF65-F5344CB8AC3E}">
        <p14:creationId xmlns:p14="http://schemas.microsoft.com/office/powerpoint/2010/main" val="3693720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79B50318-8744-4A9B-B38C-4A4262567212}" type="datetimeFigureOut">
              <a:rPr lang="tr-TR" smtClean="0"/>
              <a:t>26.12.2022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51C2673E-E165-4D9F-A814-32D6E9F7843A}" type="slidenum">
              <a:rPr lang="tr-TR" smtClean="0"/>
              <a:t>‹#›</a:t>
            </a:fld>
            <a:endParaRPr lang="tr-TR"/>
          </a:p>
        </p:txBody>
      </p:sp>
    </p:spTree>
    <p:extLst>
      <p:ext uri="{BB962C8B-B14F-4D97-AF65-F5344CB8AC3E}">
        <p14:creationId xmlns:p14="http://schemas.microsoft.com/office/powerpoint/2010/main" val="1988020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tr-TR"/>
              <a:t>Asıl başlık stili için tıklatın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4" name="Content Placeholder 3"/>
          <p:cNvSpPr>
            <a:spLocks noGrp="1"/>
          </p:cNvSpPr>
          <p:nvPr>
            <p:ph sz="half" idx="2"/>
          </p:nvPr>
        </p:nvSpPr>
        <p:spPr>
          <a:xfrm>
            <a:off x="629842" y="2505075"/>
            <a:ext cx="3868340" cy="3684588"/>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6" name="Content Placeholder 5"/>
          <p:cNvSpPr>
            <a:spLocks noGrp="1"/>
          </p:cNvSpPr>
          <p:nvPr>
            <p:ph sz="quarter" idx="4"/>
          </p:nvPr>
        </p:nvSpPr>
        <p:spPr>
          <a:xfrm>
            <a:off x="4629150" y="2505075"/>
            <a:ext cx="3887391" cy="3684588"/>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79B50318-8744-4A9B-B38C-4A4262567212}" type="datetimeFigureOut">
              <a:rPr lang="tr-TR" smtClean="0"/>
              <a:t>26.12.2022</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51C2673E-E165-4D9F-A814-32D6E9F7843A}" type="slidenum">
              <a:rPr lang="tr-TR" smtClean="0"/>
              <a:t>‹#›</a:t>
            </a:fld>
            <a:endParaRPr lang="tr-TR"/>
          </a:p>
        </p:txBody>
      </p:sp>
    </p:spTree>
    <p:extLst>
      <p:ext uri="{BB962C8B-B14F-4D97-AF65-F5344CB8AC3E}">
        <p14:creationId xmlns:p14="http://schemas.microsoft.com/office/powerpoint/2010/main" val="2188190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Date Placeholder 2"/>
          <p:cNvSpPr>
            <a:spLocks noGrp="1"/>
          </p:cNvSpPr>
          <p:nvPr>
            <p:ph type="dt" sz="half" idx="10"/>
          </p:nvPr>
        </p:nvSpPr>
        <p:spPr/>
        <p:txBody>
          <a:bodyPr/>
          <a:lstStyle/>
          <a:p>
            <a:fld id="{79B50318-8744-4A9B-B38C-4A4262567212}" type="datetimeFigureOut">
              <a:rPr lang="tr-TR" smtClean="0"/>
              <a:t>26.12.2022</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51C2673E-E165-4D9F-A814-32D6E9F7843A}" type="slidenum">
              <a:rPr lang="tr-TR" smtClean="0"/>
              <a:t>‹#›</a:t>
            </a:fld>
            <a:endParaRPr lang="tr-TR"/>
          </a:p>
        </p:txBody>
      </p:sp>
    </p:spTree>
    <p:extLst>
      <p:ext uri="{BB962C8B-B14F-4D97-AF65-F5344CB8AC3E}">
        <p14:creationId xmlns:p14="http://schemas.microsoft.com/office/powerpoint/2010/main" val="2107057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B50318-8744-4A9B-B38C-4A4262567212}" type="datetimeFigureOut">
              <a:rPr lang="tr-TR" smtClean="0"/>
              <a:t>26.12.2022</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51C2673E-E165-4D9F-A814-32D6E9F7843A}" type="slidenum">
              <a:rPr lang="tr-TR" smtClean="0"/>
              <a:t>‹#›</a:t>
            </a:fld>
            <a:endParaRPr lang="tr-TR"/>
          </a:p>
        </p:txBody>
      </p:sp>
    </p:spTree>
    <p:extLst>
      <p:ext uri="{BB962C8B-B14F-4D97-AF65-F5344CB8AC3E}">
        <p14:creationId xmlns:p14="http://schemas.microsoft.com/office/powerpoint/2010/main" val="1724932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tr-TR"/>
              <a:t>Asıl başlık stili için tıklatın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tıklatın</a:t>
            </a:r>
          </a:p>
        </p:txBody>
      </p:sp>
      <p:sp>
        <p:nvSpPr>
          <p:cNvPr id="5" name="Date Placeholder 4"/>
          <p:cNvSpPr>
            <a:spLocks noGrp="1"/>
          </p:cNvSpPr>
          <p:nvPr>
            <p:ph type="dt" sz="half" idx="10"/>
          </p:nvPr>
        </p:nvSpPr>
        <p:spPr/>
        <p:txBody>
          <a:bodyPr/>
          <a:lstStyle/>
          <a:p>
            <a:fld id="{79B50318-8744-4A9B-B38C-4A4262567212}" type="datetimeFigureOut">
              <a:rPr lang="tr-TR" smtClean="0"/>
              <a:t>26.12.2022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51C2673E-E165-4D9F-A814-32D6E9F7843A}" type="slidenum">
              <a:rPr lang="tr-TR" smtClean="0"/>
              <a:t>‹#›</a:t>
            </a:fld>
            <a:endParaRPr lang="tr-TR"/>
          </a:p>
        </p:txBody>
      </p:sp>
    </p:spTree>
    <p:extLst>
      <p:ext uri="{BB962C8B-B14F-4D97-AF65-F5344CB8AC3E}">
        <p14:creationId xmlns:p14="http://schemas.microsoft.com/office/powerpoint/2010/main" val="1310505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tr-TR"/>
              <a:t>Asıl başlık stili için tıklatın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simgeyi tıklatın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tıklatın</a:t>
            </a:r>
          </a:p>
        </p:txBody>
      </p:sp>
      <p:sp>
        <p:nvSpPr>
          <p:cNvPr id="5" name="Date Placeholder 4"/>
          <p:cNvSpPr>
            <a:spLocks noGrp="1"/>
          </p:cNvSpPr>
          <p:nvPr>
            <p:ph type="dt" sz="half" idx="10"/>
          </p:nvPr>
        </p:nvSpPr>
        <p:spPr/>
        <p:txBody>
          <a:bodyPr/>
          <a:lstStyle/>
          <a:p>
            <a:fld id="{79B50318-8744-4A9B-B38C-4A4262567212}" type="datetimeFigureOut">
              <a:rPr lang="tr-TR" smtClean="0"/>
              <a:t>26.12.2022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51C2673E-E165-4D9F-A814-32D6E9F7843A}" type="slidenum">
              <a:rPr lang="tr-TR" smtClean="0"/>
              <a:t>‹#›</a:t>
            </a:fld>
            <a:endParaRPr lang="tr-TR"/>
          </a:p>
        </p:txBody>
      </p:sp>
    </p:spTree>
    <p:extLst>
      <p:ext uri="{BB962C8B-B14F-4D97-AF65-F5344CB8AC3E}">
        <p14:creationId xmlns:p14="http://schemas.microsoft.com/office/powerpoint/2010/main" val="18946624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tr-TR"/>
              <a:t>Asıl başlık stili için tıklatın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B50318-8744-4A9B-B38C-4A4262567212}" type="datetimeFigureOut">
              <a:rPr lang="tr-TR" smtClean="0"/>
              <a:t>26.12.2022</a:t>
            </a:fld>
            <a:endParaRPr lang="tr-T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2673E-E165-4D9F-A814-32D6E9F7843A}" type="slidenum">
              <a:rPr lang="tr-TR" smtClean="0"/>
              <a:t>‹#›</a:t>
            </a:fld>
            <a:endParaRPr lang="tr-TR"/>
          </a:p>
        </p:txBody>
      </p:sp>
      <p:pic>
        <p:nvPicPr>
          <p:cNvPr id="7" name="Resim 6"/>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49988" y="1122157"/>
            <a:ext cx="9735289" cy="5144500"/>
          </a:xfrm>
          <a:prstGeom prst="rect">
            <a:avLst/>
          </a:prstGeom>
        </p:spPr>
      </p:pic>
    </p:spTree>
    <p:extLst>
      <p:ext uri="{BB962C8B-B14F-4D97-AF65-F5344CB8AC3E}">
        <p14:creationId xmlns:p14="http://schemas.microsoft.com/office/powerpoint/2010/main" val="7208853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hyperlink" Target="http://www.google.com.tr/url?sa=i&amp;source=images&amp;cd=&amp;cad=rja&amp;docid=WyVoLiktKyIwBM&amp;tbnid=OYKXPWMWa4KnKM:&amp;ved=0CAgQjRwwAA&amp;url=http://www.ece.gatech.edu/research/labs/bwn/wusn/projectdescription.html&amp;ei=SmRTUfyvI6WG4ASJ94GADg&amp;psig=AFQjCNFWtAreQcIaywK8eWjUmmdkYo4XnA&amp;ust=1364506058662452" TargetMode="External"/><Relationship Id="rId1" Type="http://schemas.openxmlformats.org/officeDocument/2006/relationships/slideLayout" Target="../slideLayouts/slideLayout4.xml"/><Relationship Id="rId5" Type="http://schemas.openxmlformats.org/officeDocument/2006/relationships/image" Target="../media/image11.jpeg"/><Relationship Id="rId4" Type="http://schemas.openxmlformats.org/officeDocument/2006/relationships/hyperlink" Target="http://www.google.com.tr/url?sa=i&amp;source=images&amp;cd=&amp;cad=rja&amp;docid=vUt9Vb03lTvpEM&amp;tbnid=4sw1-SBiSbC_5M:&amp;ved=0CAgQjRwwAA&amp;url=http://www.coalcampmemories.com/miningmethods.html&amp;ei=V2RTUavLLqXe4QTOq4CoDA&amp;psig=AFQjCNHOiattgCm6gZ1sjLO1RYIBSMhRsA&amp;ust=1364506071853384"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hyperlink" Target="http://www.google.com.tr/url?sa=i&amp;source=images&amp;cd=&amp;cad=rja&amp;docid=KezsFL4KBSZ_1M&amp;tbnid=jJlFNpgVb4U_PM:&amp;ved=0CAgQjRwwADgk&amp;url=http://www.loe.org/shows/segments.html?programID=07-P13-00015&amp;segmentID=4&amp;ei=Z2RTUcb_BeiH4AST1YDACw&amp;psig=AFQjCNHb-dlIKBBl8cfmyoE0BXfQfc56Eg&amp;ust=1364506087178134" TargetMode="External"/><Relationship Id="rId1" Type="http://schemas.openxmlformats.org/officeDocument/2006/relationships/slideLayout" Target="../slideLayouts/slideLayout4.xml"/><Relationship Id="rId5" Type="http://schemas.openxmlformats.org/officeDocument/2006/relationships/image" Target="../media/image13.gif"/><Relationship Id="rId4" Type="http://schemas.openxmlformats.org/officeDocument/2006/relationships/hyperlink" Target="http://www.google.com.tr/url?sa=i&amp;source=images&amp;cd=&amp;cad=rja&amp;docid=oSL3Of3R1r58dM&amp;tbnid=VLwVFUnsqbig_M:&amp;ved=0CAgQjRwwAA&amp;url=http://rajikorba.blogspot.com/2011/06/long-wall-technology-in-coal-mines.html&amp;ei=aWZTUcHWLamD4gSix4CYCQ&amp;psig=AFQjCNEf2lVpqUY6_WC-DIPUH4tw9Pohpw&amp;ust=1364506601843833"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hyperlink" Target="http://www.google.com.tr/url?sa=i&amp;source=images&amp;cd=&amp;cad=rja&amp;docid=Zywzv0sc8xntlM&amp;tbnid=toADggqWeyDFtM:&amp;ved=0CAgQjRwwAA&amp;url=http://mainland.cctt.org/istf2008/mining.asp&amp;ei=GGtTUaqzOIe14ATiuIB4&amp;psig=AFQjCNHzIzm1eHmvLcyvAebKnqa9tIRYBA&amp;ust=1364507800963309"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DBT-Strebtechnik-E_chunk_1.mpg"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hyperlink" Target="http://www.google.com.tr/url?sa=i&amp;source=images&amp;cd=&amp;cad=rja&amp;docid=ERmB1wtlzVBX-M&amp;tbnid=jWJYF3CihCYg8M:&amp;ved=0CAgQjRwwADgS&amp;url=http://www.milligazete.com.tr/haber/fevzi-seker-anisina-gures-turnuvasi-duzenlenecek-239980.htm&amp;ei=aL5UUbq_CKSn4ASV7IDgAQ&amp;psig=AFQjCNE7yIy_BvTl-UZbgejGEU5LT0EUaA&amp;ust=1364594664206854" TargetMode="External"/><Relationship Id="rId1" Type="http://schemas.openxmlformats.org/officeDocument/2006/relationships/slideLayout" Target="../slideLayouts/slideLayout4.xml"/><Relationship Id="rId4" Type="http://schemas.openxmlformats.org/officeDocument/2006/relationships/image" Target="../media/image25.jpeg"/></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33.jpeg"/></Relationships>
</file>

<file path=ppt/slides/_rels/slide2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hyperlink" Target="http://en.wikipedia.org/w/index.php?title=File:MSJ.en.svg&amp;page=1" TargetMode="External"/></Relationships>
</file>

<file path=ppt/slides/_rels/slide4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hyperlink" Target="http://en.wikipedia.org/wiki/File:Mina_San_Jos%C3%A9_-_Luis_Urz%C3%BAa_-_Gobierno_de_Chile.jpg" TargetMode="External"/><Relationship Id="rId7" Type="http://schemas.openxmlformats.org/officeDocument/2006/relationships/image" Target="../media/image6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59.jpeg"/><Relationship Id="rId5" Type="http://schemas.openxmlformats.org/officeDocument/2006/relationships/hyperlink" Target="http://en.wikipedia.org/wiki/File:San_Jose_Mina_-_Mision_cumplida_-_screen_capture.jpg" TargetMode="External"/><Relationship Id="rId4" Type="http://schemas.openxmlformats.org/officeDocument/2006/relationships/image" Target="../media/image58.jpeg"/></Relationships>
</file>

<file path=ppt/slides/_rels/slide4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www.google.com.tr/url?sa=i&amp;source=images&amp;cd=&amp;cad=rja&amp;docid=X1dkmGwiGytNxM&amp;tbnid=v9W39CvE0z_x2M:&amp;ved=0CAgQjRwwAA&amp;url=http://www.mining-technology.com/contractors/project/marston/marston4.html&amp;ei=D0xTUY6DO4WkPebSgFA&amp;psig=AFQjCNGUjJK03TrLQxH4cvpXiQivVAJjXg&amp;ust=1364499856010564" TargetMode="External"/><Relationship Id="rId1" Type="http://schemas.openxmlformats.org/officeDocument/2006/relationships/slideLayout" Target="../slideLayouts/slideLayout4.xml"/><Relationship Id="rId5" Type="http://schemas.openxmlformats.org/officeDocument/2006/relationships/image" Target="../media/image4.jpeg"/><Relationship Id="rId4" Type="http://schemas.openxmlformats.org/officeDocument/2006/relationships/hyperlink" Target="http://www.google.com.tr/url?sa=i&amp;source=images&amp;cd=&amp;cad=rja&amp;docid=DHqVup8gv3u4mM&amp;tbnid=3RsgGS2BwIERAM:&amp;ved=0CAgQjRwwADgj&amp;url=http://www.123rf.com/photo_8293847_ore-conveyor-in-open-pit-mining.html&amp;ei=rE1TUdqtJIXAPOKagdAC&amp;psig=AFQjCNF0QHayq8NHQAy0pI0mh3PR8Jz2RA&amp;ust=1364500268634409"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google.com.tr/url?sa=i&amp;source=images&amp;cd=&amp;cad=rja&amp;docid=6rnE8IzB689IRM&amp;tbnid=q4nE39SDwdV7AM:&amp;ved=0CAgQjRwwADgQ&amp;url=http://bhagyalaxmiborewells.com/Services.aspx&amp;ei=_FxTUc_aOsaL4AT374HYBA&amp;psig=AFQjCNErG6QY8vrdHxJOYuns9LQ1rDwI2w&amp;ust=1364504189047650" TargetMode="External"/><Relationship Id="rId1" Type="http://schemas.openxmlformats.org/officeDocument/2006/relationships/slideLayout" Target="../slideLayouts/slideLayout4.xml"/><Relationship Id="rId5" Type="http://schemas.openxmlformats.org/officeDocument/2006/relationships/image" Target="../media/image6.jpeg"/><Relationship Id="rId4" Type="http://schemas.openxmlformats.org/officeDocument/2006/relationships/hyperlink" Target="http://www.google.com.tr/url?sa=i&amp;source=images&amp;cd=&amp;cad=rja&amp;docid=p4DBMt9P175vQM&amp;tbnid=tsaQVoAnlC8zmM:&amp;ved=0CAgQjRwwADgQ&amp;url=https://www.cruickshankgroup.com/what-we-do/drilling-and-blasting&amp;ei=_1xTUe29KajV4gSJqICADw&amp;psig=AFQjCNF8E0RxZeNJZDMgKcMklCvxXVDhDg&amp;ust=1364504191788803"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www.google.com.tr/url?sa=i&amp;source=images&amp;cd=&amp;cad=rja&amp;docid=anuyfA-vTVmb8M&amp;tbnid=pwbOC2MWt0O8WM:&amp;ved=0CAgQjRwwADgQ&amp;url=http://dynamicdrillandblast.com.au/&amp;ei=FV1TUdzWKIuK4gS_h4GYBw&amp;psig=AFQjCNHQi0zZPQstfArqHVQ40XNgY-8O8g&amp;ust=1364504213757277" TargetMode="External"/><Relationship Id="rId1" Type="http://schemas.openxmlformats.org/officeDocument/2006/relationships/slideLayout" Target="../slideLayouts/slideLayout4.xml"/><Relationship Id="rId5" Type="http://schemas.openxmlformats.org/officeDocument/2006/relationships/image" Target="../media/image8.jpeg"/><Relationship Id="rId4" Type="http://schemas.openxmlformats.org/officeDocument/2006/relationships/hyperlink" Target="http://www.google.com.tr/url?sa=i&amp;source=images&amp;cd=&amp;cad=rja&amp;docid=qqAYboXfF7EhoM&amp;tbnid=K0DrX3ZwM2CEDM:&amp;ved=0CAgQjRwwAA&amp;url=http://coastaldrillingandblasting.com/&amp;ei=VVxTUZzsOsGl4ASXzYCoDQ&amp;psig=AFQjCNHZia-6OV6MqmJYAQo4SFFdJdKujQ&amp;ust=1364504022062497"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a:spLocks noGrp="1"/>
          </p:cNvSpPr>
          <p:nvPr>
            <p:ph type="title"/>
          </p:nvPr>
        </p:nvSpPr>
        <p:spPr>
          <a:xfrm>
            <a:off x="611560" y="1772816"/>
            <a:ext cx="7920880" cy="2016224"/>
          </a:xfrm>
        </p:spPr>
        <p:txBody>
          <a:bodyPr/>
          <a:lstStyle/>
          <a:p>
            <a:r>
              <a:rPr lang="tr-TR" dirty="0"/>
              <a:t>MADEN İŞYERLERİNDE </a:t>
            </a:r>
            <a:br>
              <a:rPr lang="tr-TR" dirty="0"/>
            </a:br>
            <a:r>
              <a:rPr lang="tr-TR" dirty="0"/>
              <a:t>İŞ SAĞLIĞI VE GÜVENLİĞİ</a:t>
            </a:r>
          </a:p>
        </p:txBody>
      </p:sp>
    </p:spTree>
    <p:extLst>
      <p:ext uri="{BB962C8B-B14F-4D97-AF65-F5344CB8AC3E}">
        <p14:creationId xmlns:p14="http://schemas.microsoft.com/office/powerpoint/2010/main" val="3535037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sz="2200" dirty="0"/>
              <a:t>Mermer işletmeciliği</a:t>
            </a:r>
          </a:p>
        </p:txBody>
      </p:sp>
      <p:pic>
        <p:nvPicPr>
          <p:cNvPr id="5" name="Picture 2"/>
          <p:cNvPicPr>
            <a:picLocks noChangeAspect="1" noChangeArrowheads="1"/>
          </p:cNvPicPr>
          <p:nvPr/>
        </p:nvPicPr>
        <p:blipFill>
          <a:blip r:embed="rId2" cstate="print"/>
          <a:srcRect/>
          <a:stretch>
            <a:fillRect/>
          </a:stretch>
        </p:blipFill>
        <p:spPr bwMode="auto">
          <a:xfrm>
            <a:off x="1475656" y="2132857"/>
            <a:ext cx="6264622" cy="3819703"/>
          </a:xfrm>
          <a:prstGeom prst="rect">
            <a:avLst/>
          </a:prstGeom>
          <a:noFill/>
          <a:ln w="9525">
            <a:noFill/>
            <a:miter lim="800000"/>
            <a:headEnd/>
            <a:tailEnd/>
          </a:ln>
          <a:effectLst/>
        </p:spPr>
      </p:pic>
    </p:spTree>
    <p:extLst>
      <p:ext uri="{BB962C8B-B14F-4D97-AF65-F5344CB8AC3E}">
        <p14:creationId xmlns:p14="http://schemas.microsoft.com/office/powerpoint/2010/main" val="1520488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975360"/>
            <a:ext cx="8153400" cy="581432"/>
          </a:xfrm>
        </p:spPr>
        <p:txBody>
          <a:bodyPr>
            <a:normAutofit/>
          </a:bodyPr>
          <a:lstStyle/>
          <a:p>
            <a:r>
              <a:rPr lang="en-US" sz="2200" dirty="0" err="1"/>
              <a:t>Yeraltı</a:t>
            </a:r>
            <a:r>
              <a:rPr lang="en-US" sz="2200" dirty="0"/>
              <a:t> </a:t>
            </a:r>
            <a:r>
              <a:rPr lang="en-US" sz="2200" dirty="0" err="1"/>
              <a:t>Maden</a:t>
            </a:r>
            <a:r>
              <a:rPr lang="en-US" sz="2200" dirty="0"/>
              <a:t> </a:t>
            </a:r>
            <a:r>
              <a:rPr lang="en-US" sz="2200" dirty="0" err="1"/>
              <a:t>İşletmes</a:t>
            </a:r>
            <a:r>
              <a:rPr lang="tr-TR" sz="2200" dirty="0"/>
              <a:t>i</a:t>
            </a:r>
            <a:endParaRPr lang="en-US" sz="2200" dirty="0"/>
          </a:p>
        </p:txBody>
      </p:sp>
      <p:pic>
        <p:nvPicPr>
          <p:cNvPr id="194562" name="Picture 2" descr="http://www.ece.gatech.edu/research/labs/bwn/wusn/fig/mine_structure.gif">
            <a:hlinkClick r:id="rId2"/>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51520" y="1844434"/>
            <a:ext cx="3756670" cy="4156317"/>
          </a:xfrm>
          <a:prstGeom prst="rect">
            <a:avLst/>
          </a:prstGeom>
          <a:noFill/>
        </p:spPr>
      </p:pic>
      <p:pic>
        <p:nvPicPr>
          <p:cNvPr id="194564" name="Picture 4" descr="http://www.coalcampmemories.com/images/Loading-Coal.jpg">
            <a:hlinkClick r:id="rId4"/>
          </p:cNvPr>
          <p:cNvPicPr>
            <a:picLocks noChangeAspect="1" noChangeArrowheads="1"/>
          </p:cNvPicPr>
          <p:nvPr/>
        </p:nvPicPr>
        <p:blipFill>
          <a:blip r:embed="rId5" cstate="print"/>
          <a:srcRect/>
          <a:stretch>
            <a:fillRect/>
          </a:stretch>
        </p:blipFill>
        <p:spPr bwMode="auto">
          <a:xfrm>
            <a:off x="4305300" y="1916832"/>
            <a:ext cx="4838700" cy="3810000"/>
          </a:xfrm>
          <a:prstGeom prst="rect">
            <a:avLst/>
          </a:prstGeom>
          <a:noFill/>
        </p:spPr>
      </p:pic>
    </p:spTree>
    <p:extLst>
      <p:ext uri="{BB962C8B-B14F-4D97-AF65-F5344CB8AC3E}">
        <p14:creationId xmlns:p14="http://schemas.microsoft.com/office/powerpoint/2010/main" val="4067207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92696"/>
            <a:ext cx="8153400" cy="864096"/>
          </a:xfrm>
        </p:spPr>
        <p:txBody>
          <a:bodyPr>
            <a:normAutofit fontScale="90000"/>
          </a:bodyPr>
          <a:lstStyle/>
          <a:p>
            <a:br>
              <a:rPr lang="en-US" sz="2700" b="1" i="1" dirty="0"/>
            </a:br>
            <a:br>
              <a:rPr lang="en-US" sz="2700" b="1" i="1" dirty="0"/>
            </a:br>
            <a:br>
              <a:rPr lang="en-US" sz="2700" b="1" i="1" dirty="0"/>
            </a:br>
            <a:br>
              <a:rPr lang="en-US" sz="2700" b="1" i="1" dirty="0"/>
            </a:br>
            <a:br>
              <a:rPr lang="en-US" sz="2700" b="1" i="1" dirty="0"/>
            </a:br>
            <a:br>
              <a:rPr lang="en-US" sz="2700" b="1" i="1" dirty="0"/>
            </a:br>
            <a:br>
              <a:rPr lang="tr-TR" dirty="0"/>
            </a:br>
            <a:endParaRPr lang="en-US" dirty="0"/>
          </a:p>
        </p:txBody>
      </p:sp>
      <p:pic>
        <p:nvPicPr>
          <p:cNvPr id="5" name="Picture 4" descr="http://www.loe.org/images/content/070413/AUS-Underground-mining.gif">
            <a:hlinkClick r:id="rId2"/>
          </p:cNvPr>
          <p:cNvPicPr>
            <a:picLocks noChangeAspect="1" noChangeArrowheads="1"/>
          </p:cNvPicPr>
          <p:nvPr/>
        </p:nvPicPr>
        <p:blipFill>
          <a:blip r:embed="rId3" cstate="print"/>
          <a:srcRect/>
          <a:stretch>
            <a:fillRect/>
          </a:stretch>
        </p:blipFill>
        <p:spPr bwMode="auto">
          <a:xfrm>
            <a:off x="683568" y="2780929"/>
            <a:ext cx="3096344" cy="2828505"/>
          </a:xfrm>
          <a:prstGeom prst="rect">
            <a:avLst/>
          </a:prstGeom>
          <a:noFill/>
        </p:spPr>
      </p:pic>
      <p:pic>
        <p:nvPicPr>
          <p:cNvPr id="198658" name="Picture 2" descr="http://1.bp.blogspot.com/-5bQ-IkCa72U/Tfd20UWj1FI/AAAAAAAAAHU/nHHnWr2QH6Q/s640/LongWallMining.gif">
            <a:hlinkClick r:id="rId4"/>
          </p:cNvPr>
          <p:cNvPicPr>
            <a:picLocks noChangeAspect="1" noChangeArrowheads="1"/>
          </p:cNvPicPr>
          <p:nvPr/>
        </p:nvPicPr>
        <p:blipFill>
          <a:blip r:embed="rId5" cstate="print"/>
          <a:srcRect/>
          <a:stretch>
            <a:fillRect/>
          </a:stretch>
        </p:blipFill>
        <p:spPr bwMode="auto">
          <a:xfrm>
            <a:off x="3857626" y="2348881"/>
            <a:ext cx="5286375" cy="3343275"/>
          </a:xfrm>
          <a:prstGeom prst="rect">
            <a:avLst/>
          </a:prstGeom>
          <a:noFill/>
        </p:spPr>
      </p:pic>
      <p:sp>
        <p:nvSpPr>
          <p:cNvPr id="6" name="Title 1"/>
          <p:cNvSpPr txBox="1">
            <a:spLocks/>
          </p:cNvSpPr>
          <p:nvPr/>
        </p:nvSpPr>
        <p:spPr>
          <a:xfrm>
            <a:off x="609600" y="975360"/>
            <a:ext cx="8153400" cy="581432"/>
          </a:xfrm>
          <a:prstGeom prst="rect">
            <a:avLst/>
          </a:prstGeom>
        </p:spPr>
        <p:txBody>
          <a:bodyPr vert="horz" anchor="b">
            <a:normAutofit/>
          </a:bodyPr>
          <a:lstStyle>
            <a:lvl1pPr algn="l" rtl="0" eaLnBrk="1" latinLnBrk="0" hangingPunct="1">
              <a:spcBef>
                <a:spcPct val="0"/>
              </a:spcBef>
              <a:buNone/>
              <a:defRPr kumimoji="0" lang="tr-TR" sz="4200" kern="1200">
                <a:solidFill>
                  <a:schemeClr val="tx2"/>
                </a:solidFill>
                <a:latin typeface="+mj-lt"/>
                <a:ea typeface="+mj-ea"/>
                <a:cs typeface="+mj-cs"/>
              </a:defRPr>
            </a:lvl1pPr>
          </a:lstStyle>
          <a:p>
            <a:r>
              <a:rPr lang="en-US" sz="2200"/>
              <a:t>Yeraltı Maden İşletmesi</a:t>
            </a:r>
            <a:endParaRPr lang="en-US" sz="2200" dirty="0"/>
          </a:p>
        </p:txBody>
      </p:sp>
    </p:spTree>
    <p:extLst>
      <p:ext uri="{BB962C8B-B14F-4D97-AF65-F5344CB8AC3E}">
        <p14:creationId xmlns:p14="http://schemas.microsoft.com/office/powerpoint/2010/main" val="4123057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99682" name="Picture 2" descr="http://www.uky.edu/KGS/coal/images/minmethd.gif">
            <a:hlinkClick r:id="rId2"/>
          </p:cNvPr>
          <p:cNvPicPr>
            <a:picLocks noChangeAspect="1" noChangeArrowheads="1"/>
          </p:cNvPicPr>
          <p:nvPr/>
        </p:nvPicPr>
        <p:blipFill>
          <a:blip r:embed="rId3" cstate="print"/>
          <a:srcRect/>
          <a:stretch>
            <a:fillRect/>
          </a:stretch>
        </p:blipFill>
        <p:spPr bwMode="auto">
          <a:xfrm>
            <a:off x="683568" y="2060848"/>
            <a:ext cx="6984776" cy="4009779"/>
          </a:xfrm>
          <a:prstGeom prst="rect">
            <a:avLst/>
          </a:prstGeom>
          <a:noFill/>
        </p:spPr>
      </p:pic>
    </p:spTree>
    <p:extLst>
      <p:ext uri="{BB962C8B-B14F-4D97-AF65-F5344CB8AC3E}">
        <p14:creationId xmlns:p14="http://schemas.microsoft.com/office/powerpoint/2010/main" val="839089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sz="2200" dirty="0"/>
              <a:t>Tünelcilik</a:t>
            </a:r>
          </a:p>
        </p:txBody>
      </p:sp>
      <p:pic>
        <p:nvPicPr>
          <p:cNvPr id="2051" name="Picture 3"/>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609786" y="2132856"/>
            <a:ext cx="4534214" cy="33932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6512" y="2132856"/>
            <a:ext cx="4482350" cy="3393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0474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sz="2400" dirty="0"/>
              <a:t>Çözelti Madenciliği</a:t>
            </a:r>
          </a:p>
        </p:txBody>
      </p:sp>
      <p:sp>
        <p:nvSpPr>
          <p:cNvPr id="3" name="İçerik Yer Tutucusu 2"/>
          <p:cNvSpPr>
            <a:spLocks noGrp="1"/>
          </p:cNvSpPr>
          <p:nvPr>
            <p:ph sz="quarter" idx="4294967295"/>
          </p:nvPr>
        </p:nvSpPr>
        <p:spPr>
          <a:xfrm>
            <a:off x="0" y="2209801"/>
            <a:ext cx="4495800" cy="3595463"/>
          </a:xfrm>
        </p:spPr>
        <p:txBody>
          <a:bodyPr>
            <a:normAutofit fontScale="62500" lnSpcReduction="20000"/>
          </a:bodyPr>
          <a:lstStyle/>
          <a:p>
            <a:pPr algn="just"/>
            <a:r>
              <a:rPr lang="tr-TR" sz="3200" dirty="0"/>
              <a:t>Çözelti madenciliği tuz, </a:t>
            </a:r>
            <a:r>
              <a:rPr lang="tr-TR" sz="3200" dirty="0" err="1"/>
              <a:t>trona</a:t>
            </a:r>
            <a:r>
              <a:rPr lang="tr-TR" sz="3200" dirty="0"/>
              <a:t>, kükürt ve bazı kaolinler gibi endüstriyel hammaddeler için üretim yöntemi olup, literatürde son 60 yıldır devamlı artarak kullanılmış ve geliştirilmiştir.</a:t>
            </a:r>
          </a:p>
          <a:p>
            <a:pPr algn="just"/>
            <a:r>
              <a:rPr lang="tr-TR" sz="3200" dirty="0"/>
              <a:t>Daha doğru olarak  çözelti madenciliği prosesinin tanımı "</a:t>
            </a:r>
            <a:r>
              <a:rPr lang="tr-TR" sz="3200" dirty="0">
                <a:solidFill>
                  <a:srgbClr val="00B0F0"/>
                </a:solidFill>
              </a:rPr>
              <a:t>Sondaj kuyuları  madenciliği</a:t>
            </a:r>
            <a:r>
              <a:rPr lang="tr-TR" sz="3200" dirty="0"/>
              <a:t>" olarak ifade edilebilir.</a:t>
            </a:r>
          </a:p>
          <a:p>
            <a:pPr algn="just"/>
            <a:r>
              <a:rPr lang="tr-TR" sz="3200" dirty="0"/>
              <a:t>Sondaj kuyuları ile çözelti madenciliği üretim prosesi, yeraltı mekanik madenciliğe alternatif bir yöntem olarak geliştirilmiştir. Çünkü, mekanik madencilik oldukça pahalı bir yöntemdir.</a:t>
            </a:r>
          </a:p>
          <a:p>
            <a:endParaRPr lang="tr-TR" dirty="0"/>
          </a:p>
        </p:txBody>
      </p:sp>
      <p:pic>
        <p:nvPicPr>
          <p:cNvPr id="5" name="Picture 2"/>
          <p:cNvPicPr>
            <a:picLocks noGrp="1" noChangeAspect="1" noChangeArrowheads="1"/>
          </p:cNvPicPr>
          <p:nvPr>
            <p:ph sz="quarter" idx="4294967295"/>
          </p:nvPr>
        </p:nvPicPr>
        <p:blipFill>
          <a:blip r:embed="rId2" cstate="email">
            <a:extLst>
              <a:ext uri="{28A0092B-C50C-407E-A947-70E740481C1C}">
                <a14:useLocalDpi xmlns:a14="http://schemas.microsoft.com/office/drawing/2010/main"/>
              </a:ext>
            </a:extLst>
          </a:blip>
          <a:srcRect/>
          <a:stretch>
            <a:fillRect/>
          </a:stretch>
        </p:blipFill>
        <p:spPr bwMode="auto">
          <a:xfrm>
            <a:off x="5178334" y="2209801"/>
            <a:ext cx="3219632" cy="3268663"/>
          </a:xfrm>
          <a:prstGeom prst="rect">
            <a:avLst/>
          </a:prstGeom>
          <a:noFill/>
          <a:ln w="9525">
            <a:noFill/>
            <a:miter lim="800000"/>
            <a:headEnd/>
            <a:tailEnd/>
          </a:ln>
          <a:effectLst/>
        </p:spPr>
      </p:pic>
    </p:spTree>
    <p:extLst>
      <p:ext uri="{BB962C8B-B14F-4D97-AF65-F5344CB8AC3E}">
        <p14:creationId xmlns:p14="http://schemas.microsoft.com/office/powerpoint/2010/main" val="10387954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sz="2000" dirty="0">
                <a:solidFill>
                  <a:srgbClr val="0070C0"/>
                </a:solidFill>
              </a:rPr>
              <a:t>3. Kazı Yöntemleri</a:t>
            </a:r>
          </a:p>
        </p:txBody>
      </p:sp>
      <p:sp>
        <p:nvSpPr>
          <p:cNvPr id="5" name="İçerik Yer Tutucusu 1"/>
          <p:cNvSpPr txBox="1">
            <a:spLocks/>
          </p:cNvSpPr>
          <p:nvPr/>
        </p:nvSpPr>
        <p:spPr>
          <a:xfrm>
            <a:off x="457200" y="2457451"/>
            <a:ext cx="8229600" cy="3419821"/>
          </a:xfrm>
          <a:prstGeom prst="rect">
            <a:avLst/>
          </a:prstGeom>
        </p:spPr>
        <p:txBody>
          <a:bodyPr/>
          <a:lstStyle>
            <a:lvl1pPr marL="320040" indent="-320040" algn="l" rtl="0" eaLnBrk="1" latinLnBrk="0" hangingPunct="1">
              <a:spcBef>
                <a:spcPts val="700"/>
              </a:spcBef>
              <a:buClr>
                <a:schemeClr val="accent2"/>
              </a:buClr>
              <a:buSzPct val="60000"/>
              <a:buFont typeface="Wingdings"/>
              <a:buChar char=""/>
              <a:defRPr kumimoji="0" lang="tr-T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lang="tr-T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lang="tr-T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lang="tr-T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lang="tr-T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None/>
              <a:defRPr kumimoji="0" lang="tr-T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lang="tr-T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lang="tr-T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lang="tr-TR" sz="1800" kern="1200" baseline="0">
                <a:solidFill>
                  <a:schemeClr val="tx1"/>
                </a:solidFill>
                <a:latin typeface="+mn-lt"/>
                <a:ea typeface="+mn-ea"/>
                <a:cs typeface="+mn-cs"/>
              </a:defRPr>
            </a:lvl9pPr>
          </a:lstStyle>
          <a:p>
            <a:r>
              <a:rPr lang="tr-TR" sz="2200" dirty="0"/>
              <a:t>Delme-Patlatma</a:t>
            </a:r>
          </a:p>
          <a:p>
            <a:r>
              <a:rPr lang="tr-TR" sz="2200" dirty="0"/>
              <a:t>Elle Kazı</a:t>
            </a:r>
          </a:p>
          <a:p>
            <a:r>
              <a:rPr lang="tr-TR" sz="2200" dirty="0"/>
              <a:t>Mekanize Kazı</a:t>
            </a:r>
          </a:p>
          <a:p>
            <a:pPr lvl="1"/>
            <a:r>
              <a:rPr lang="tr-TR" sz="2200" dirty="0"/>
              <a:t>Yarı Mekanize Kazı</a:t>
            </a:r>
          </a:p>
          <a:p>
            <a:pPr lvl="1"/>
            <a:r>
              <a:rPr lang="tr-TR" sz="2200" dirty="0"/>
              <a:t>Tam Mekanize Kazı</a:t>
            </a:r>
          </a:p>
        </p:txBody>
      </p:sp>
    </p:spTree>
    <p:extLst>
      <p:ext uri="{BB962C8B-B14F-4D97-AF65-F5344CB8AC3E}">
        <p14:creationId xmlns:p14="http://schemas.microsoft.com/office/powerpoint/2010/main" val="2544760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title"/>
          </p:nvPr>
        </p:nvSpPr>
        <p:spPr>
          <a:xfrm>
            <a:off x="609600" y="975360"/>
            <a:ext cx="3818384" cy="1005840"/>
          </a:xfrm>
        </p:spPr>
        <p:txBody>
          <a:bodyPr>
            <a:normAutofit/>
          </a:bodyPr>
          <a:lstStyle/>
          <a:p>
            <a:r>
              <a:rPr lang="tr-TR" sz="2400" dirty="0"/>
              <a:t>Delme - Patlatma</a:t>
            </a:r>
          </a:p>
        </p:txBody>
      </p:sp>
      <p:sp>
        <p:nvSpPr>
          <p:cNvPr id="5" name="Başlık 1"/>
          <p:cNvSpPr txBox="1">
            <a:spLocks/>
          </p:cNvSpPr>
          <p:nvPr/>
        </p:nvSpPr>
        <p:spPr>
          <a:xfrm>
            <a:off x="4716016" y="980728"/>
            <a:ext cx="3818384" cy="1005840"/>
          </a:xfrm>
          <a:prstGeom prst="rect">
            <a:avLst/>
          </a:prstGeom>
        </p:spPr>
        <p:txBody>
          <a:bodyPr vert="horz" anchor="b">
            <a:normAutofit/>
          </a:bodyPr>
          <a:lstStyle>
            <a:lvl1pPr algn="l" rtl="0" eaLnBrk="1" latinLnBrk="0" hangingPunct="1">
              <a:spcBef>
                <a:spcPct val="0"/>
              </a:spcBef>
              <a:buNone/>
              <a:defRPr kumimoji="0" lang="tr-TR" sz="4200" kern="1200">
                <a:solidFill>
                  <a:schemeClr val="tx2"/>
                </a:solidFill>
                <a:latin typeface="+mj-lt"/>
                <a:ea typeface="+mj-ea"/>
                <a:cs typeface="+mj-cs"/>
              </a:defRPr>
            </a:lvl1pPr>
          </a:lstStyle>
          <a:p>
            <a:endParaRPr lang="tr-TR" dirty="0"/>
          </a:p>
        </p:txBody>
      </p:sp>
      <p:pic>
        <p:nvPicPr>
          <p:cNvPr id="6"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4088" y="2132856"/>
            <a:ext cx="4649458" cy="3240192"/>
          </a:xfrm>
          <a:prstGeom prst="rect">
            <a:avLst/>
          </a:prstGeom>
          <a:noFill/>
          <a:ln w="9525">
            <a:noFill/>
            <a:miter lim="800000"/>
            <a:headEnd/>
            <a:tailEnd/>
          </a:ln>
          <a:effectLst/>
        </p:spPr>
      </p:pic>
      <p:sp>
        <p:nvSpPr>
          <p:cNvPr id="8" name="Başlık 1"/>
          <p:cNvSpPr txBox="1">
            <a:spLocks/>
          </p:cNvSpPr>
          <p:nvPr/>
        </p:nvSpPr>
        <p:spPr>
          <a:xfrm>
            <a:off x="4716016" y="988296"/>
            <a:ext cx="3818384" cy="1005840"/>
          </a:xfrm>
          <a:prstGeom prst="rect">
            <a:avLst/>
          </a:prstGeom>
        </p:spPr>
        <p:txBody>
          <a:bodyPr vert="horz" anchor="b">
            <a:normAutofit/>
          </a:bodyPr>
          <a:lstStyle>
            <a:lvl1pPr algn="l" rtl="0" eaLnBrk="1" latinLnBrk="0" hangingPunct="1">
              <a:spcBef>
                <a:spcPct val="0"/>
              </a:spcBef>
              <a:buNone/>
              <a:defRPr kumimoji="0" lang="tr-TR" sz="4200" kern="1200">
                <a:solidFill>
                  <a:schemeClr val="tx2"/>
                </a:solidFill>
                <a:latin typeface="+mj-lt"/>
                <a:ea typeface="+mj-ea"/>
                <a:cs typeface="+mj-cs"/>
              </a:defRPr>
            </a:lvl1pPr>
          </a:lstStyle>
          <a:p>
            <a:r>
              <a:rPr lang="tr-TR" sz="2400" dirty="0"/>
              <a:t>Elle Kazı</a:t>
            </a:r>
          </a:p>
        </p:txBody>
      </p:sp>
      <p:pic>
        <p:nvPicPr>
          <p:cNvPr id="9"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794797" y="2132856"/>
            <a:ext cx="4319960" cy="3240192"/>
          </a:xfrm>
          <a:prstGeom prst="rect">
            <a:avLst/>
          </a:prstGeom>
          <a:noFill/>
          <a:ln w="9525">
            <a:noFill/>
            <a:miter lim="800000"/>
            <a:headEnd/>
            <a:tailEnd/>
          </a:ln>
          <a:effectLst/>
        </p:spPr>
      </p:pic>
    </p:spTree>
    <p:extLst>
      <p:ext uri="{BB962C8B-B14F-4D97-AF65-F5344CB8AC3E}">
        <p14:creationId xmlns:p14="http://schemas.microsoft.com/office/powerpoint/2010/main" val="1097594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title"/>
          </p:nvPr>
        </p:nvSpPr>
        <p:spPr>
          <a:xfrm>
            <a:off x="609600" y="975360"/>
            <a:ext cx="4034408" cy="1005840"/>
          </a:xfrm>
        </p:spPr>
        <p:txBody>
          <a:bodyPr>
            <a:normAutofit/>
          </a:bodyPr>
          <a:lstStyle/>
          <a:p>
            <a:r>
              <a:rPr lang="tr-TR" sz="2400" dirty="0"/>
              <a:t>Yarı mekanize kazı</a:t>
            </a:r>
          </a:p>
        </p:txBody>
      </p:sp>
      <p:sp>
        <p:nvSpPr>
          <p:cNvPr id="5" name="Başlık 1"/>
          <p:cNvSpPr txBox="1">
            <a:spLocks/>
          </p:cNvSpPr>
          <p:nvPr/>
        </p:nvSpPr>
        <p:spPr>
          <a:xfrm>
            <a:off x="4716016" y="980728"/>
            <a:ext cx="4034408" cy="1005840"/>
          </a:xfrm>
          <a:prstGeom prst="rect">
            <a:avLst/>
          </a:prstGeom>
        </p:spPr>
        <p:txBody>
          <a:bodyPr vert="horz" anchor="b">
            <a:normAutofit/>
          </a:bodyPr>
          <a:lstStyle>
            <a:lvl1pPr algn="l" rtl="0" eaLnBrk="1" latinLnBrk="0" hangingPunct="1">
              <a:spcBef>
                <a:spcPct val="0"/>
              </a:spcBef>
              <a:buNone/>
              <a:defRPr kumimoji="0" lang="tr-TR" sz="4200" kern="1200">
                <a:solidFill>
                  <a:schemeClr val="tx2"/>
                </a:solidFill>
                <a:latin typeface="+mj-lt"/>
                <a:ea typeface="+mj-ea"/>
                <a:cs typeface="+mj-cs"/>
              </a:defRPr>
            </a:lvl1pPr>
          </a:lstStyle>
          <a:p>
            <a:r>
              <a:rPr lang="tr-TR" sz="2400" dirty="0"/>
              <a:t>Tam mekanize kazı</a:t>
            </a:r>
          </a:p>
        </p:txBody>
      </p:sp>
      <p:pic>
        <p:nvPicPr>
          <p:cNvPr id="3074"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5522" y="2205264"/>
            <a:ext cx="4741538" cy="36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332713" y="2204864"/>
            <a:ext cx="4801014" cy="36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41445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title"/>
          </p:nvPr>
        </p:nvSpPr>
        <p:spPr>
          <a:xfrm>
            <a:off x="609600" y="975360"/>
            <a:ext cx="2162200" cy="365408"/>
          </a:xfrm>
        </p:spPr>
        <p:txBody>
          <a:bodyPr>
            <a:normAutofit fontScale="90000"/>
          </a:bodyPr>
          <a:lstStyle/>
          <a:p>
            <a:r>
              <a:rPr lang="tr-TR" sz="2400" dirty="0"/>
              <a:t>Nakliyat</a:t>
            </a:r>
          </a:p>
        </p:txBody>
      </p:sp>
      <p:sp>
        <p:nvSpPr>
          <p:cNvPr id="5" name="Başlık 1"/>
          <p:cNvSpPr txBox="1">
            <a:spLocks/>
          </p:cNvSpPr>
          <p:nvPr/>
        </p:nvSpPr>
        <p:spPr>
          <a:xfrm>
            <a:off x="611560" y="1556792"/>
            <a:ext cx="2162200" cy="365408"/>
          </a:xfrm>
          <a:prstGeom prst="rect">
            <a:avLst/>
          </a:prstGeom>
        </p:spPr>
        <p:txBody>
          <a:bodyPr vert="horz" anchor="b">
            <a:normAutofit fontScale="82500" lnSpcReduction="20000"/>
          </a:bodyPr>
          <a:lstStyle>
            <a:lvl1pPr algn="l" rtl="0" eaLnBrk="1" latinLnBrk="0" hangingPunct="1">
              <a:spcBef>
                <a:spcPct val="0"/>
              </a:spcBef>
              <a:buNone/>
              <a:defRPr kumimoji="0" lang="tr-TR" sz="4200" kern="1200">
                <a:solidFill>
                  <a:schemeClr val="tx2"/>
                </a:solidFill>
                <a:latin typeface="+mj-lt"/>
                <a:ea typeface="+mj-ea"/>
                <a:cs typeface="+mj-cs"/>
              </a:defRPr>
            </a:lvl1pPr>
          </a:lstStyle>
          <a:p>
            <a:r>
              <a:rPr lang="tr-TR" sz="2400" dirty="0"/>
              <a:t>Vagon</a:t>
            </a:r>
          </a:p>
        </p:txBody>
      </p:sp>
      <p:pic>
        <p:nvPicPr>
          <p:cNvPr id="6" name="Picture 7"/>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11561" y="2192291"/>
            <a:ext cx="2831071" cy="3773487"/>
          </a:xfrm>
          <a:prstGeom prst="rect">
            <a:avLst/>
          </a:prstGeom>
          <a:noFill/>
          <a:ln w="9525">
            <a:noFill/>
            <a:miter lim="800000"/>
            <a:headEnd/>
            <a:tailEnd/>
          </a:ln>
          <a:effectLst/>
        </p:spPr>
      </p:pic>
      <p:pic>
        <p:nvPicPr>
          <p:cNvPr id="7" name="Picture 2"/>
          <p:cNvPicPr>
            <a:picLocks noGrp="1" noChangeAspect="1" noChangeArrowheads="1"/>
          </p:cNvPicPr>
          <p:nvPr>
            <p:ph sz="quarter" idx="4294967295"/>
          </p:nvPr>
        </p:nvPicPr>
        <p:blipFill>
          <a:blip r:embed="rId3" cstate="email">
            <a:extLst>
              <a:ext uri="{28A0092B-C50C-407E-A947-70E740481C1C}">
                <a14:useLocalDpi xmlns:a14="http://schemas.microsoft.com/office/drawing/2010/main"/>
              </a:ext>
            </a:extLst>
          </a:blip>
          <a:srcRect/>
          <a:stretch>
            <a:fillRect/>
          </a:stretch>
        </p:blipFill>
        <p:spPr bwMode="auto">
          <a:xfrm>
            <a:off x="4213196" y="2309892"/>
            <a:ext cx="4518055" cy="3567380"/>
          </a:xfrm>
          <a:prstGeom prst="rect">
            <a:avLst/>
          </a:prstGeom>
          <a:noFill/>
          <a:ln w="9525">
            <a:noFill/>
            <a:miter lim="800000"/>
            <a:headEnd/>
            <a:tailEnd/>
          </a:ln>
          <a:effectLst/>
        </p:spPr>
      </p:pic>
      <p:sp>
        <p:nvSpPr>
          <p:cNvPr id="8" name="Başlık 1"/>
          <p:cNvSpPr txBox="1">
            <a:spLocks/>
          </p:cNvSpPr>
          <p:nvPr/>
        </p:nvSpPr>
        <p:spPr>
          <a:xfrm>
            <a:off x="4283968" y="1586633"/>
            <a:ext cx="2162200" cy="365408"/>
          </a:xfrm>
          <a:prstGeom prst="rect">
            <a:avLst/>
          </a:prstGeom>
        </p:spPr>
        <p:txBody>
          <a:bodyPr vert="horz" anchor="b">
            <a:normAutofit fontScale="82500" lnSpcReduction="20000"/>
          </a:bodyPr>
          <a:lstStyle>
            <a:lvl1pPr algn="l" rtl="0" eaLnBrk="1" latinLnBrk="0" hangingPunct="1">
              <a:spcBef>
                <a:spcPct val="0"/>
              </a:spcBef>
              <a:buNone/>
              <a:defRPr kumimoji="0" lang="tr-TR" sz="4200" kern="1200">
                <a:solidFill>
                  <a:schemeClr val="tx2"/>
                </a:solidFill>
                <a:latin typeface="+mj-lt"/>
                <a:ea typeface="+mj-ea"/>
                <a:cs typeface="+mj-cs"/>
              </a:defRPr>
            </a:lvl1pPr>
          </a:lstStyle>
          <a:p>
            <a:r>
              <a:rPr lang="tr-TR" sz="2400" dirty="0"/>
              <a:t>Bant</a:t>
            </a:r>
          </a:p>
        </p:txBody>
      </p:sp>
    </p:spTree>
    <p:extLst>
      <p:ext uri="{BB962C8B-B14F-4D97-AF65-F5344CB8AC3E}">
        <p14:creationId xmlns:p14="http://schemas.microsoft.com/office/powerpoint/2010/main" val="3782212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tr-TR" sz="2400" dirty="0">
                <a:solidFill>
                  <a:srgbClr val="0070C0"/>
                </a:solidFill>
              </a:rPr>
              <a:t>1. </a:t>
            </a:r>
            <a:r>
              <a:rPr lang="es-ES" sz="2400" dirty="0">
                <a:solidFill>
                  <a:srgbClr val="0070C0"/>
                </a:solidFill>
              </a:rPr>
              <a:t>Madenciliğin Tarifi ve Madencilik Terimleri </a:t>
            </a:r>
            <a:endParaRPr lang="tr-TR" sz="2400" dirty="0">
              <a:solidFill>
                <a:srgbClr val="0070C0"/>
              </a:solidFill>
            </a:endParaRPr>
          </a:p>
        </p:txBody>
      </p:sp>
      <p:sp>
        <p:nvSpPr>
          <p:cNvPr id="3" name="Rectangle 2"/>
          <p:cNvSpPr>
            <a:spLocks noGrp="1"/>
          </p:cNvSpPr>
          <p:nvPr>
            <p:ph sz="quarter" idx="4294967295"/>
          </p:nvPr>
        </p:nvSpPr>
        <p:spPr>
          <a:xfrm>
            <a:off x="609600" y="2209802"/>
            <a:ext cx="8282880" cy="3667471"/>
          </a:xfrm>
        </p:spPr>
        <p:txBody>
          <a:bodyPr>
            <a:noAutofit/>
          </a:bodyPr>
          <a:lstStyle/>
          <a:p>
            <a:r>
              <a:rPr lang="tr-TR" sz="1600" dirty="0"/>
              <a:t>Madencilik, yer kabuğu içerisinde cevher denilen ekonomik değeri olan maden bileşiklerini ekonomik olarak çıkarıp kullanılabilir hale getirme işlemidir. Bu amaçla, yeraltında ve yeryüzünde yapılan bütün faaliyetleri kapsar.</a:t>
            </a:r>
          </a:p>
          <a:p>
            <a:r>
              <a:rPr lang="tr-TR" sz="1600" dirty="0">
                <a:hlinkClick r:id="rId3" action="ppaction://hlinkfile"/>
              </a:rPr>
              <a:t>Madencilik</a:t>
            </a:r>
            <a:r>
              <a:rPr lang="tr-TR" sz="1600" dirty="0"/>
              <a:t>, doğası gereği dünyada en riskli iş kollarının başında gelmektedir.</a:t>
            </a:r>
          </a:p>
          <a:p>
            <a:r>
              <a:rPr lang="tr-TR" sz="1600" dirty="0"/>
              <a:t>İş sağlığı ve güvenliği kavramının ilk olarak ortaya çıkmasına sebep olan işkolu sayılabilir.</a:t>
            </a:r>
          </a:p>
          <a:p>
            <a:r>
              <a:rPr lang="tr-TR" sz="1600" dirty="0"/>
              <a:t>Ülkemizde emek yoğun çalışılan bu sektörde iş kazası ve meslek hastalıklarıyla karşılaşma olasılığı diğer iş kollarına oranla yüksektir.</a:t>
            </a:r>
          </a:p>
          <a:p>
            <a:r>
              <a:rPr lang="tr-TR" sz="1600" dirty="0"/>
              <a:t>Madencilik sektörü, “İşyeri Sağlık ve Güvenlik Birimleri ile Ortak Sağlık ve Güvenlik Birimleri Hakkında Yönetmelik'e göre çıkarılan Tehlike Sınıfları Tebliğinde çok tehlikeli sınıfta yer almaktadır (</a:t>
            </a:r>
            <a:r>
              <a:rPr lang="tr-TR" sz="1600" dirty="0">
                <a:solidFill>
                  <a:srgbClr val="FF0000"/>
                </a:solidFill>
              </a:rPr>
              <a:t>A Sınıfı İSG Uzmanı</a:t>
            </a:r>
            <a:r>
              <a:rPr lang="tr-TR" sz="1600" dirty="0"/>
              <a:t>). </a:t>
            </a:r>
          </a:p>
          <a:p>
            <a:pPr marL="0" indent="0">
              <a:buNone/>
            </a:pPr>
            <a:endParaRPr lang="tr-TR" sz="1800" dirty="0"/>
          </a:p>
        </p:txBody>
      </p:sp>
    </p:spTree>
    <p:extLst>
      <p:ext uri="{BB962C8B-B14F-4D97-AF65-F5344CB8AC3E}">
        <p14:creationId xmlns:p14="http://schemas.microsoft.com/office/powerpoint/2010/main" val="16814139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title"/>
          </p:nvPr>
        </p:nvSpPr>
        <p:spPr>
          <a:xfrm>
            <a:off x="609600" y="975360"/>
            <a:ext cx="3818384" cy="1005840"/>
          </a:xfrm>
        </p:spPr>
        <p:txBody>
          <a:bodyPr>
            <a:normAutofit/>
          </a:bodyPr>
          <a:lstStyle/>
          <a:p>
            <a:r>
              <a:rPr lang="tr-TR" sz="2400" dirty="0"/>
              <a:t>Katır-at</a:t>
            </a:r>
          </a:p>
        </p:txBody>
      </p:sp>
      <p:pic>
        <p:nvPicPr>
          <p:cNvPr id="5" name="Picture 4" descr="http://www.milligazete.com.tr/img/ars/191306.jpg">
            <a:hlinkClick r:id="rId2"/>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6359" y="2420888"/>
            <a:ext cx="4682626" cy="3104128"/>
          </a:xfrm>
          <a:prstGeom prst="rect">
            <a:avLst/>
          </a:prstGeom>
          <a:noFill/>
        </p:spPr>
      </p:pic>
      <p:sp>
        <p:nvSpPr>
          <p:cNvPr id="6" name="Başlık 1"/>
          <p:cNvSpPr txBox="1">
            <a:spLocks/>
          </p:cNvSpPr>
          <p:nvPr/>
        </p:nvSpPr>
        <p:spPr>
          <a:xfrm>
            <a:off x="4644008" y="980728"/>
            <a:ext cx="3818384" cy="1005840"/>
          </a:xfrm>
          <a:prstGeom prst="rect">
            <a:avLst/>
          </a:prstGeom>
        </p:spPr>
        <p:txBody>
          <a:bodyPr vert="horz" anchor="b">
            <a:normAutofit/>
          </a:bodyPr>
          <a:lstStyle>
            <a:lvl1pPr algn="l" rtl="0" eaLnBrk="1" latinLnBrk="0" hangingPunct="1">
              <a:spcBef>
                <a:spcPct val="0"/>
              </a:spcBef>
              <a:buNone/>
              <a:defRPr kumimoji="0" lang="tr-TR" sz="4200" kern="1200">
                <a:solidFill>
                  <a:schemeClr val="tx2"/>
                </a:solidFill>
                <a:latin typeface="+mj-lt"/>
                <a:ea typeface="+mj-ea"/>
                <a:cs typeface="+mj-cs"/>
              </a:defRPr>
            </a:lvl1pPr>
          </a:lstStyle>
          <a:p>
            <a:r>
              <a:rPr lang="tr-TR" sz="2400" dirty="0"/>
              <a:t>El ile</a:t>
            </a:r>
          </a:p>
        </p:txBody>
      </p:sp>
      <p:pic>
        <p:nvPicPr>
          <p:cNvPr id="6146"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644008" y="2420888"/>
            <a:ext cx="4176464" cy="31041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65088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title"/>
          </p:nvPr>
        </p:nvSpPr>
        <p:spPr>
          <a:xfrm>
            <a:off x="609600" y="975360"/>
            <a:ext cx="2738264" cy="1005840"/>
          </a:xfrm>
        </p:spPr>
        <p:txBody>
          <a:bodyPr>
            <a:normAutofit/>
          </a:bodyPr>
          <a:lstStyle/>
          <a:p>
            <a:r>
              <a:rPr lang="tr-TR" sz="2400" dirty="0"/>
              <a:t>Zincirli konveyör</a:t>
            </a:r>
          </a:p>
        </p:txBody>
      </p:sp>
      <p:pic>
        <p:nvPicPr>
          <p:cNvPr id="5"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40233" y="2348880"/>
            <a:ext cx="3936781" cy="2952328"/>
          </a:xfrm>
          <a:prstGeom prst="rect">
            <a:avLst/>
          </a:prstGeom>
          <a:noFill/>
          <a:ln w="9525">
            <a:noFill/>
            <a:miter lim="800000"/>
            <a:headEnd/>
            <a:tailEnd/>
          </a:ln>
          <a:effectLst/>
        </p:spPr>
      </p:pic>
      <p:pic>
        <p:nvPicPr>
          <p:cNvPr id="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679330" y="2296972"/>
            <a:ext cx="4464670" cy="2978582"/>
          </a:xfrm>
          <a:prstGeom prst="rect">
            <a:avLst/>
          </a:prstGeom>
          <a:noFill/>
          <a:ln w="9525">
            <a:noFill/>
            <a:miter lim="800000"/>
            <a:headEnd/>
            <a:tailEnd/>
          </a:ln>
          <a:effectLst/>
        </p:spPr>
      </p:pic>
      <p:sp>
        <p:nvSpPr>
          <p:cNvPr id="7" name="Başlık 1"/>
          <p:cNvSpPr txBox="1">
            <a:spLocks/>
          </p:cNvSpPr>
          <p:nvPr/>
        </p:nvSpPr>
        <p:spPr>
          <a:xfrm>
            <a:off x="4679330" y="881257"/>
            <a:ext cx="3853110" cy="1005840"/>
          </a:xfrm>
          <a:prstGeom prst="rect">
            <a:avLst/>
          </a:prstGeom>
        </p:spPr>
        <p:txBody>
          <a:bodyPr vert="horz" anchor="b">
            <a:normAutofit/>
          </a:bodyPr>
          <a:lstStyle>
            <a:lvl1pPr algn="l" rtl="0" eaLnBrk="1" latinLnBrk="0" hangingPunct="1">
              <a:spcBef>
                <a:spcPct val="0"/>
              </a:spcBef>
              <a:buNone/>
              <a:defRPr kumimoji="0" lang="tr-TR" sz="4200" kern="1200">
                <a:solidFill>
                  <a:schemeClr val="tx2"/>
                </a:solidFill>
                <a:latin typeface="+mj-lt"/>
                <a:ea typeface="+mj-ea"/>
                <a:cs typeface="+mj-cs"/>
              </a:defRPr>
            </a:lvl1pPr>
          </a:lstStyle>
          <a:p>
            <a:r>
              <a:rPr lang="tr-TR" sz="2400" dirty="0"/>
              <a:t>Yükle – Taşı - Boşalt (YTB)</a:t>
            </a:r>
          </a:p>
        </p:txBody>
      </p:sp>
    </p:spTree>
    <p:extLst>
      <p:ext uri="{BB962C8B-B14F-4D97-AF65-F5344CB8AC3E}">
        <p14:creationId xmlns:p14="http://schemas.microsoft.com/office/powerpoint/2010/main" val="18624963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title"/>
          </p:nvPr>
        </p:nvSpPr>
        <p:spPr>
          <a:xfrm>
            <a:off x="609600" y="975360"/>
            <a:ext cx="3314328" cy="1005840"/>
          </a:xfrm>
        </p:spPr>
        <p:txBody>
          <a:bodyPr>
            <a:normAutofit/>
          </a:bodyPr>
          <a:lstStyle/>
          <a:p>
            <a:r>
              <a:rPr lang="tr-TR" sz="2000" dirty="0">
                <a:solidFill>
                  <a:srgbClr val="0070C0"/>
                </a:solidFill>
              </a:rPr>
              <a:t>4. Tahkimat</a:t>
            </a:r>
          </a:p>
        </p:txBody>
      </p:sp>
      <p:sp>
        <p:nvSpPr>
          <p:cNvPr id="3" name="İçerik Yer Tutucusu 2"/>
          <p:cNvSpPr>
            <a:spLocks noGrp="1"/>
          </p:cNvSpPr>
          <p:nvPr>
            <p:ph sz="quarter" idx="4294967295"/>
          </p:nvPr>
        </p:nvSpPr>
        <p:spPr/>
        <p:txBody>
          <a:bodyPr>
            <a:normAutofit/>
          </a:bodyPr>
          <a:lstStyle/>
          <a:p>
            <a:pPr algn="just"/>
            <a:r>
              <a:rPr lang="tr-TR" dirty="0"/>
              <a:t>Yer altı madenciliğinin en önemli unsurlarından birisi de TAHKİMAT sistemidir. </a:t>
            </a:r>
          </a:p>
          <a:p>
            <a:pPr algn="just"/>
            <a:r>
              <a:rPr lang="tr-TR" dirty="0"/>
              <a:t>Tahkimat sistemi hazırlıkların ve üretimin aksamadan sürdürülebilmesi için tavan kayaçların göçmesini engelleyebilmek amacıyla uygulanan destek sistemleridir.</a:t>
            </a:r>
          </a:p>
          <a:p>
            <a:pPr algn="just"/>
            <a:r>
              <a:rPr lang="tr-TR" dirty="0"/>
              <a:t>Uygulandığı yere ve uygulama amacına göre çeşitlilikler arz etmektedir.</a:t>
            </a:r>
          </a:p>
          <a:p>
            <a:endParaRPr lang="tr-TR" dirty="0"/>
          </a:p>
        </p:txBody>
      </p:sp>
      <p:pic>
        <p:nvPicPr>
          <p:cNvPr id="4098"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572000" y="2276872"/>
            <a:ext cx="4468572"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Başlık 1"/>
          <p:cNvSpPr txBox="1">
            <a:spLocks/>
          </p:cNvSpPr>
          <p:nvPr/>
        </p:nvSpPr>
        <p:spPr>
          <a:xfrm>
            <a:off x="4588364" y="1484784"/>
            <a:ext cx="4376124" cy="402881"/>
          </a:xfrm>
          <a:prstGeom prst="rect">
            <a:avLst/>
          </a:prstGeom>
        </p:spPr>
        <p:txBody>
          <a:bodyPr vert="horz" anchor="b">
            <a:normAutofit/>
          </a:bodyPr>
          <a:lstStyle>
            <a:lvl1pPr algn="l" rtl="0" eaLnBrk="1" latinLnBrk="0" hangingPunct="1">
              <a:spcBef>
                <a:spcPct val="0"/>
              </a:spcBef>
              <a:buNone/>
              <a:defRPr kumimoji="0" lang="tr-TR" sz="4200" kern="1200">
                <a:solidFill>
                  <a:schemeClr val="tx2"/>
                </a:solidFill>
                <a:latin typeface="+mj-lt"/>
                <a:ea typeface="+mj-ea"/>
                <a:cs typeface="+mj-cs"/>
              </a:defRPr>
            </a:lvl1pPr>
          </a:lstStyle>
          <a:p>
            <a:r>
              <a:rPr lang="tr-TR" sz="1800" dirty="0"/>
              <a:t>Galeri Tahkimatı (Çelik)</a:t>
            </a:r>
          </a:p>
        </p:txBody>
      </p:sp>
    </p:spTree>
    <p:extLst>
      <p:ext uri="{BB962C8B-B14F-4D97-AF65-F5344CB8AC3E}">
        <p14:creationId xmlns:p14="http://schemas.microsoft.com/office/powerpoint/2010/main" val="1709491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title"/>
          </p:nvPr>
        </p:nvSpPr>
        <p:spPr>
          <a:xfrm>
            <a:off x="109446" y="1052736"/>
            <a:ext cx="4390546" cy="1005840"/>
          </a:xfrm>
        </p:spPr>
        <p:txBody>
          <a:bodyPr>
            <a:normAutofit/>
          </a:bodyPr>
          <a:lstStyle/>
          <a:p>
            <a:r>
              <a:rPr lang="tr-TR" sz="1800" dirty="0" err="1"/>
              <a:t>Desandre</a:t>
            </a:r>
            <a:r>
              <a:rPr lang="tr-TR" sz="1800" dirty="0"/>
              <a:t> Tahkimatı (Ahşap)</a:t>
            </a:r>
          </a:p>
        </p:txBody>
      </p:sp>
      <p:pic>
        <p:nvPicPr>
          <p:cNvPr id="5"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0314" y="2420889"/>
            <a:ext cx="4409678" cy="2939785"/>
          </a:xfrm>
          <a:prstGeom prst="rect">
            <a:avLst/>
          </a:prstGeom>
          <a:noFill/>
          <a:ln w="9525">
            <a:noFill/>
            <a:miter lim="800000"/>
            <a:headEnd/>
            <a:tailEnd/>
          </a:ln>
          <a:effectLst/>
        </p:spPr>
      </p:pic>
      <p:pic>
        <p:nvPicPr>
          <p:cNvPr id="5122" name="Picture 2" descr="https://encrypted-tbn3.gstatic.com/images?q=tbn:ANd9GcS5C_TPj43aam0HIZa7-qSUt5J0xXgqjfmIZ5IJRBf64TzSM8C8_A"/>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88025" y="2204865"/>
            <a:ext cx="4213165" cy="3155809"/>
          </a:xfrm>
          <a:prstGeom prst="rect">
            <a:avLst/>
          </a:prstGeom>
          <a:noFill/>
          <a:extLst>
            <a:ext uri="{909E8E84-426E-40DD-AFC4-6F175D3DCCD1}">
              <a14:hiddenFill xmlns:a14="http://schemas.microsoft.com/office/drawing/2010/main">
                <a:solidFill>
                  <a:srgbClr val="FFFFFF"/>
                </a:solidFill>
              </a14:hiddenFill>
            </a:ext>
          </a:extLst>
        </p:spPr>
      </p:pic>
      <p:sp>
        <p:nvSpPr>
          <p:cNvPr id="7" name="Başlık 1"/>
          <p:cNvSpPr txBox="1">
            <a:spLocks/>
          </p:cNvSpPr>
          <p:nvPr/>
        </p:nvSpPr>
        <p:spPr>
          <a:xfrm>
            <a:off x="4699333" y="980728"/>
            <a:ext cx="4390546" cy="1005840"/>
          </a:xfrm>
          <a:prstGeom prst="rect">
            <a:avLst/>
          </a:prstGeom>
        </p:spPr>
        <p:txBody>
          <a:bodyPr vert="horz" anchor="b">
            <a:normAutofit/>
          </a:bodyPr>
          <a:lstStyle>
            <a:lvl1pPr algn="l" rtl="0" eaLnBrk="1" latinLnBrk="0" hangingPunct="1">
              <a:spcBef>
                <a:spcPct val="0"/>
              </a:spcBef>
              <a:buNone/>
              <a:defRPr kumimoji="0" lang="tr-TR" sz="4200" kern="1200">
                <a:solidFill>
                  <a:schemeClr val="tx2"/>
                </a:solidFill>
                <a:latin typeface="+mj-lt"/>
                <a:ea typeface="+mj-ea"/>
                <a:cs typeface="+mj-cs"/>
              </a:defRPr>
            </a:lvl1pPr>
          </a:lstStyle>
          <a:p>
            <a:r>
              <a:rPr lang="tr-TR" sz="1800" dirty="0"/>
              <a:t>Ayak Tahkimatı (Ahşap)</a:t>
            </a:r>
          </a:p>
        </p:txBody>
      </p:sp>
    </p:spTree>
    <p:extLst>
      <p:ext uri="{BB962C8B-B14F-4D97-AF65-F5344CB8AC3E}">
        <p14:creationId xmlns:p14="http://schemas.microsoft.com/office/powerpoint/2010/main" val="9152026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sz="1800" dirty="0"/>
              <a:t>Yürüyen Tahkimat</a:t>
            </a:r>
          </a:p>
        </p:txBody>
      </p:sp>
      <p:pic>
        <p:nvPicPr>
          <p:cNvPr id="5"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68313" y="2121525"/>
            <a:ext cx="1943447" cy="1640929"/>
          </a:xfrm>
          <a:prstGeom prst="rect">
            <a:avLst/>
          </a:prstGeom>
          <a:noFill/>
          <a:ln w="9525">
            <a:noFill/>
            <a:miter lim="800000"/>
            <a:headEnd/>
            <a:tailEnd/>
          </a:ln>
          <a:effectLst/>
        </p:spPr>
      </p:pic>
      <p:pic>
        <p:nvPicPr>
          <p:cNvPr id="6" name="Picture 4"/>
          <p:cNvPicPr>
            <a:picLocks noChangeAspect="1" noChangeArrowheads="1"/>
          </p:cNvPicPr>
          <p:nvPr/>
        </p:nvPicPr>
        <p:blipFill>
          <a:blip r:embed="rId3" cstate="print"/>
          <a:srcRect/>
          <a:stretch>
            <a:fillRect/>
          </a:stretch>
        </p:blipFill>
        <p:spPr bwMode="auto">
          <a:xfrm>
            <a:off x="323528" y="3771382"/>
            <a:ext cx="3079581" cy="2105890"/>
          </a:xfrm>
          <a:prstGeom prst="rect">
            <a:avLst/>
          </a:prstGeom>
          <a:noFill/>
          <a:ln w="9525">
            <a:noFill/>
            <a:miter lim="800000"/>
            <a:headEnd/>
            <a:tailEnd/>
          </a:ln>
          <a:effectLst/>
        </p:spPr>
      </p:pic>
      <p:pic>
        <p:nvPicPr>
          <p:cNvPr id="7" name="Picture 5"/>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067944" y="2326223"/>
            <a:ext cx="4535760" cy="3401147"/>
          </a:xfrm>
          <a:prstGeom prst="rect">
            <a:avLst/>
          </a:prstGeom>
          <a:noFill/>
          <a:ln w="9525">
            <a:noFill/>
            <a:miter lim="800000"/>
            <a:headEnd/>
            <a:tailEnd/>
          </a:ln>
          <a:effectLst/>
        </p:spPr>
      </p:pic>
    </p:spTree>
    <p:extLst>
      <p:ext uri="{BB962C8B-B14F-4D97-AF65-F5344CB8AC3E}">
        <p14:creationId xmlns:p14="http://schemas.microsoft.com/office/powerpoint/2010/main" val="8707630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title"/>
          </p:nvPr>
        </p:nvSpPr>
        <p:spPr>
          <a:xfrm>
            <a:off x="107504" y="980728"/>
            <a:ext cx="8153400" cy="1005840"/>
          </a:xfrm>
        </p:spPr>
        <p:txBody>
          <a:bodyPr>
            <a:normAutofit/>
          </a:bodyPr>
          <a:lstStyle/>
          <a:p>
            <a:r>
              <a:rPr lang="tr-TR" sz="1800" dirty="0"/>
              <a:t>Cevher Hazırlama ve Zenginleştirme</a:t>
            </a:r>
          </a:p>
        </p:txBody>
      </p:sp>
      <p:sp>
        <p:nvSpPr>
          <p:cNvPr id="3" name="İçerik Yer Tutucusu 2"/>
          <p:cNvSpPr>
            <a:spLocks noGrp="1"/>
          </p:cNvSpPr>
          <p:nvPr>
            <p:ph sz="quarter" idx="4294967295"/>
          </p:nvPr>
        </p:nvSpPr>
        <p:spPr>
          <a:xfrm>
            <a:off x="0" y="2209801"/>
            <a:ext cx="4495800" cy="3595463"/>
          </a:xfrm>
        </p:spPr>
        <p:txBody>
          <a:bodyPr>
            <a:normAutofit fontScale="92500" lnSpcReduction="10000"/>
          </a:bodyPr>
          <a:lstStyle/>
          <a:p>
            <a:r>
              <a:rPr lang="tr-TR" sz="2400" dirty="0"/>
              <a:t>Cevher Hazırlama</a:t>
            </a:r>
          </a:p>
          <a:p>
            <a:pPr lvl="1"/>
            <a:r>
              <a:rPr lang="tr-TR" sz="2000" dirty="0"/>
              <a:t>Kırma – Eleme</a:t>
            </a:r>
          </a:p>
          <a:p>
            <a:pPr lvl="1"/>
            <a:r>
              <a:rPr lang="tr-TR" sz="2000" dirty="0"/>
              <a:t>Öğütme</a:t>
            </a:r>
          </a:p>
          <a:p>
            <a:pPr lvl="1"/>
            <a:r>
              <a:rPr lang="tr-TR" sz="2000" dirty="0" err="1"/>
              <a:t>Triyaj</a:t>
            </a:r>
            <a:r>
              <a:rPr lang="tr-TR" sz="2000" dirty="0"/>
              <a:t> (elle ayıklama)</a:t>
            </a:r>
          </a:p>
          <a:p>
            <a:r>
              <a:rPr lang="tr-TR" sz="2400" dirty="0"/>
              <a:t>Cevher Zenginleştirme</a:t>
            </a:r>
          </a:p>
          <a:p>
            <a:pPr lvl="1"/>
            <a:r>
              <a:rPr lang="tr-TR" sz="2000" dirty="0" err="1"/>
              <a:t>Flotasyon</a:t>
            </a:r>
            <a:endParaRPr lang="tr-TR" sz="2000" dirty="0"/>
          </a:p>
          <a:p>
            <a:pPr lvl="1"/>
            <a:r>
              <a:rPr lang="tr-TR" sz="2000" dirty="0"/>
              <a:t>Sallantılı Masa</a:t>
            </a:r>
          </a:p>
          <a:p>
            <a:pPr lvl="1"/>
            <a:r>
              <a:rPr lang="tr-TR" sz="2000" dirty="0"/>
              <a:t>Jig</a:t>
            </a:r>
          </a:p>
          <a:p>
            <a:pPr lvl="1"/>
            <a:r>
              <a:rPr lang="tr-TR" sz="2000" dirty="0"/>
              <a:t>Manyetik Ayırma</a:t>
            </a:r>
          </a:p>
          <a:p>
            <a:pPr lvl="1"/>
            <a:r>
              <a:rPr lang="tr-TR" sz="2000" dirty="0"/>
              <a:t>Ağır Ortam</a:t>
            </a:r>
          </a:p>
          <a:p>
            <a:pPr lvl="1"/>
            <a:r>
              <a:rPr lang="tr-TR" sz="2000" dirty="0"/>
              <a:t>vs.</a:t>
            </a:r>
          </a:p>
          <a:p>
            <a:endParaRPr lang="tr-TR" dirty="0"/>
          </a:p>
        </p:txBody>
      </p:sp>
      <p:pic>
        <p:nvPicPr>
          <p:cNvPr id="5"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283968" y="2276872"/>
            <a:ext cx="4616618" cy="3462749"/>
          </a:xfrm>
          <a:prstGeom prst="rect">
            <a:avLst/>
          </a:prstGeom>
          <a:noFill/>
          <a:ln w="9525">
            <a:noFill/>
            <a:miter lim="800000"/>
            <a:headEnd/>
            <a:tailEnd/>
          </a:ln>
          <a:effectLst/>
        </p:spPr>
      </p:pic>
    </p:spTree>
    <p:extLst>
      <p:ext uri="{BB962C8B-B14F-4D97-AF65-F5344CB8AC3E}">
        <p14:creationId xmlns:p14="http://schemas.microsoft.com/office/powerpoint/2010/main" val="10859464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title"/>
          </p:nvPr>
        </p:nvSpPr>
        <p:spPr>
          <a:xfrm>
            <a:off x="609600" y="975360"/>
            <a:ext cx="3818384" cy="1005840"/>
          </a:xfrm>
        </p:spPr>
        <p:txBody>
          <a:bodyPr>
            <a:normAutofit/>
          </a:bodyPr>
          <a:lstStyle/>
          <a:p>
            <a:r>
              <a:rPr lang="tr-TR" sz="1800" dirty="0"/>
              <a:t>Öğütme</a:t>
            </a:r>
          </a:p>
        </p:txBody>
      </p:sp>
      <p:pic>
        <p:nvPicPr>
          <p:cNvPr id="5"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35496" y="2204864"/>
            <a:ext cx="3960976" cy="3312368"/>
          </a:xfrm>
          <a:prstGeom prst="rect">
            <a:avLst/>
          </a:prstGeom>
          <a:noFill/>
          <a:ln w="9525">
            <a:noFill/>
            <a:miter lim="800000"/>
            <a:headEnd/>
            <a:tailEnd/>
          </a:ln>
          <a:effectLst/>
        </p:spPr>
      </p:pic>
      <p:sp>
        <p:nvSpPr>
          <p:cNvPr id="6" name="Başlık 1"/>
          <p:cNvSpPr txBox="1">
            <a:spLocks/>
          </p:cNvSpPr>
          <p:nvPr/>
        </p:nvSpPr>
        <p:spPr>
          <a:xfrm>
            <a:off x="4788024" y="980728"/>
            <a:ext cx="3818384" cy="1005840"/>
          </a:xfrm>
          <a:prstGeom prst="rect">
            <a:avLst/>
          </a:prstGeom>
        </p:spPr>
        <p:txBody>
          <a:bodyPr vert="horz" anchor="b">
            <a:normAutofit/>
          </a:bodyPr>
          <a:lstStyle>
            <a:lvl1pPr algn="l" rtl="0" eaLnBrk="1" latinLnBrk="0" hangingPunct="1">
              <a:spcBef>
                <a:spcPct val="0"/>
              </a:spcBef>
              <a:buNone/>
              <a:defRPr kumimoji="0" lang="tr-TR" sz="4200" kern="1200">
                <a:solidFill>
                  <a:schemeClr val="tx2"/>
                </a:solidFill>
                <a:latin typeface="+mj-lt"/>
                <a:ea typeface="+mj-ea"/>
                <a:cs typeface="+mj-cs"/>
              </a:defRPr>
            </a:lvl1pPr>
          </a:lstStyle>
          <a:p>
            <a:r>
              <a:rPr lang="tr-TR" sz="1800" dirty="0" err="1"/>
              <a:t>Triyaj</a:t>
            </a:r>
            <a:endParaRPr lang="tr-TR" sz="1800" dirty="0"/>
          </a:p>
        </p:txBody>
      </p:sp>
      <p:pic>
        <p:nvPicPr>
          <p:cNvPr id="7" name="Picture 2"/>
          <p:cNvPicPr>
            <a:picLocks noChangeAspect="1" noChangeArrowheads="1"/>
          </p:cNvPicPr>
          <p:nvPr/>
        </p:nvPicPr>
        <p:blipFill>
          <a:blip r:embed="rId3" cstate="print"/>
          <a:srcRect/>
          <a:stretch>
            <a:fillRect/>
          </a:stretch>
        </p:blipFill>
        <p:spPr bwMode="auto">
          <a:xfrm>
            <a:off x="4479830" y="2219628"/>
            <a:ext cx="4629662" cy="3081581"/>
          </a:xfrm>
          <a:prstGeom prst="rect">
            <a:avLst/>
          </a:prstGeom>
          <a:noFill/>
          <a:ln w="9525">
            <a:noFill/>
            <a:miter lim="800000"/>
            <a:headEnd/>
            <a:tailEnd/>
          </a:ln>
          <a:effectLst/>
        </p:spPr>
      </p:pic>
    </p:spTree>
    <p:extLst>
      <p:ext uri="{BB962C8B-B14F-4D97-AF65-F5344CB8AC3E}">
        <p14:creationId xmlns:p14="http://schemas.microsoft.com/office/powerpoint/2010/main" val="9235800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title"/>
          </p:nvPr>
        </p:nvSpPr>
        <p:spPr>
          <a:xfrm>
            <a:off x="609600" y="975360"/>
            <a:ext cx="3890392" cy="1005840"/>
          </a:xfrm>
        </p:spPr>
        <p:txBody>
          <a:bodyPr>
            <a:normAutofit/>
          </a:bodyPr>
          <a:lstStyle/>
          <a:p>
            <a:r>
              <a:rPr lang="tr-TR" sz="1800" dirty="0" err="1"/>
              <a:t>Flotasyon</a:t>
            </a:r>
            <a:endParaRPr lang="tr-TR" sz="1800" dirty="0"/>
          </a:p>
        </p:txBody>
      </p:sp>
      <p:pic>
        <p:nvPicPr>
          <p:cNvPr id="5"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8749" y="2276872"/>
            <a:ext cx="4511576" cy="3384376"/>
          </a:xfrm>
          <a:prstGeom prst="rect">
            <a:avLst/>
          </a:prstGeom>
          <a:noFill/>
          <a:ln w="9525">
            <a:noFill/>
            <a:miter lim="800000"/>
            <a:headEnd/>
            <a:tailEnd/>
          </a:ln>
          <a:effectLst/>
        </p:spPr>
      </p:pic>
      <p:pic>
        <p:nvPicPr>
          <p:cNvPr id="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691574" y="2281673"/>
            <a:ext cx="4438411" cy="3550221"/>
          </a:xfrm>
          <a:prstGeom prst="rect">
            <a:avLst/>
          </a:prstGeom>
          <a:noFill/>
          <a:ln w="9525">
            <a:noFill/>
            <a:miter lim="800000"/>
            <a:headEnd/>
            <a:tailEnd/>
          </a:ln>
          <a:effectLst/>
        </p:spPr>
      </p:pic>
      <p:sp>
        <p:nvSpPr>
          <p:cNvPr id="7" name="Başlık 1"/>
          <p:cNvSpPr txBox="1">
            <a:spLocks/>
          </p:cNvSpPr>
          <p:nvPr/>
        </p:nvSpPr>
        <p:spPr>
          <a:xfrm>
            <a:off x="4691573" y="980728"/>
            <a:ext cx="3890392" cy="1005840"/>
          </a:xfrm>
          <a:prstGeom prst="rect">
            <a:avLst/>
          </a:prstGeom>
        </p:spPr>
        <p:txBody>
          <a:bodyPr vert="horz" anchor="b">
            <a:normAutofit/>
          </a:bodyPr>
          <a:lstStyle>
            <a:lvl1pPr algn="l" rtl="0" eaLnBrk="1" latinLnBrk="0" hangingPunct="1">
              <a:spcBef>
                <a:spcPct val="0"/>
              </a:spcBef>
              <a:buNone/>
              <a:defRPr kumimoji="0" lang="tr-TR" sz="4200" kern="1200">
                <a:solidFill>
                  <a:schemeClr val="tx2"/>
                </a:solidFill>
                <a:latin typeface="+mj-lt"/>
                <a:ea typeface="+mj-ea"/>
                <a:cs typeface="+mj-cs"/>
              </a:defRPr>
            </a:lvl1pPr>
          </a:lstStyle>
          <a:p>
            <a:r>
              <a:rPr lang="tr-TR" sz="1800" dirty="0"/>
              <a:t>Sallantılı Masa</a:t>
            </a:r>
          </a:p>
        </p:txBody>
      </p:sp>
    </p:spTree>
    <p:extLst>
      <p:ext uri="{BB962C8B-B14F-4D97-AF65-F5344CB8AC3E}">
        <p14:creationId xmlns:p14="http://schemas.microsoft.com/office/powerpoint/2010/main" val="2209588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title"/>
          </p:nvPr>
        </p:nvSpPr>
        <p:spPr>
          <a:xfrm>
            <a:off x="107504" y="910992"/>
            <a:ext cx="2376264" cy="1005840"/>
          </a:xfrm>
        </p:spPr>
        <p:txBody>
          <a:bodyPr>
            <a:normAutofit/>
          </a:bodyPr>
          <a:lstStyle/>
          <a:p>
            <a:r>
              <a:rPr lang="tr-TR" sz="1800" dirty="0"/>
              <a:t>Jig</a:t>
            </a:r>
          </a:p>
        </p:txBody>
      </p:sp>
      <p:pic>
        <p:nvPicPr>
          <p:cNvPr id="5"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79512" y="2362749"/>
            <a:ext cx="2951802" cy="2907042"/>
          </a:xfrm>
          <a:prstGeom prst="rect">
            <a:avLst/>
          </a:prstGeom>
          <a:noFill/>
          <a:ln w="9525">
            <a:noFill/>
            <a:miter lim="800000"/>
            <a:headEnd/>
            <a:tailEnd/>
          </a:ln>
          <a:effectLst/>
        </p:spPr>
      </p:pic>
      <p:pic>
        <p:nvPicPr>
          <p:cNvPr id="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251007" y="2670634"/>
            <a:ext cx="3173521" cy="2291272"/>
          </a:xfrm>
          <a:prstGeom prst="rect">
            <a:avLst/>
          </a:prstGeom>
          <a:noFill/>
          <a:ln w="9525">
            <a:noFill/>
            <a:miter lim="800000"/>
            <a:headEnd/>
            <a:tailEnd/>
          </a:ln>
          <a:effectLst/>
        </p:spPr>
      </p:pic>
      <p:sp>
        <p:nvSpPr>
          <p:cNvPr id="7" name="Başlık 1"/>
          <p:cNvSpPr txBox="1">
            <a:spLocks/>
          </p:cNvSpPr>
          <p:nvPr/>
        </p:nvSpPr>
        <p:spPr>
          <a:xfrm>
            <a:off x="2483768" y="910992"/>
            <a:ext cx="2592288" cy="1005840"/>
          </a:xfrm>
          <a:prstGeom prst="rect">
            <a:avLst/>
          </a:prstGeom>
        </p:spPr>
        <p:txBody>
          <a:bodyPr vert="horz" anchor="b">
            <a:normAutofit/>
          </a:bodyPr>
          <a:lstStyle>
            <a:lvl1pPr algn="l" rtl="0" eaLnBrk="1" latinLnBrk="0" hangingPunct="1">
              <a:spcBef>
                <a:spcPct val="0"/>
              </a:spcBef>
              <a:buNone/>
              <a:defRPr kumimoji="0" lang="tr-TR" sz="4200" kern="1200">
                <a:solidFill>
                  <a:schemeClr val="tx2"/>
                </a:solidFill>
                <a:latin typeface="+mj-lt"/>
                <a:ea typeface="+mj-ea"/>
                <a:cs typeface="+mj-cs"/>
              </a:defRPr>
            </a:lvl1pPr>
          </a:lstStyle>
          <a:p>
            <a:r>
              <a:rPr lang="tr-TR" sz="1800" dirty="0"/>
              <a:t>Manyetik Ayırma</a:t>
            </a:r>
          </a:p>
        </p:txBody>
      </p:sp>
      <p:sp>
        <p:nvSpPr>
          <p:cNvPr id="8" name="Başlık 1"/>
          <p:cNvSpPr txBox="1">
            <a:spLocks/>
          </p:cNvSpPr>
          <p:nvPr/>
        </p:nvSpPr>
        <p:spPr>
          <a:xfrm>
            <a:off x="5940152" y="908720"/>
            <a:ext cx="3016022" cy="1005840"/>
          </a:xfrm>
          <a:prstGeom prst="rect">
            <a:avLst/>
          </a:prstGeom>
        </p:spPr>
        <p:txBody>
          <a:bodyPr vert="horz" anchor="b">
            <a:normAutofit/>
          </a:bodyPr>
          <a:lstStyle>
            <a:lvl1pPr algn="l" rtl="0" eaLnBrk="1" latinLnBrk="0" hangingPunct="1">
              <a:spcBef>
                <a:spcPct val="0"/>
              </a:spcBef>
              <a:buNone/>
              <a:defRPr kumimoji="0" lang="tr-TR" sz="4200" kern="1200">
                <a:solidFill>
                  <a:schemeClr val="tx2"/>
                </a:solidFill>
                <a:latin typeface="+mj-lt"/>
                <a:ea typeface="+mj-ea"/>
                <a:cs typeface="+mj-cs"/>
              </a:defRPr>
            </a:lvl1pPr>
          </a:lstStyle>
          <a:p>
            <a:r>
              <a:rPr lang="tr-TR" sz="1800" dirty="0"/>
              <a:t>Ağır Ortam Ayırma</a:t>
            </a:r>
          </a:p>
        </p:txBody>
      </p:sp>
      <p:pic>
        <p:nvPicPr>
          <p:cNvPr id="9" name="Picture 3"/>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6818764" y="2334601"/>
            <a:ext cx="2137410" cy="3240088"/>
          </a:xfrm>
          <a:prstGeom prst="rect">
            <a:avLst/>
          </a:prstGeom>
          <a:noFill/>
          <a:ln w="9525">
            <a:noFill/>
            <a:miter lim="800000"/>
            <a:headEnd/>
            <a:tailEnd/>
          </a:ln>
          <a:effectLst/>
        </p:spPr>
      </p:pic>
    </p:spTree>
    <p:extLst>
      <p:ext uri="{BB962C8B-B14F-4D97-AF65-F5344CB8AC3E}">
        <p14:creationId xmlns:p14="http://schemas.microsoft.com/office/powerpoint/2010/main" val="5213969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title"/>
          </p:nvPr>
        </p:nvSpPr>
        <p:spPr>
          <a:xfrm>
            <a:off x="251520" y="1124744"/>
            <a:ext cx="8153400" cy="509424"/>
          </a:xfrm>
        </p:spPr>
        <p:txBody>
          <a:bodyPr>
            <a:normAutofit/>
          </a:bodyPr>
          <a:lstStyle/>
          <a:p>
            <a:r>
              <a:rPr lang="tr-TR" sz="2000" dirty="0">
                <a:solidFill>
                  <a:srgbClr val="0070C0"/>
                </a:solidFill>
              </a:rPr>
              <a:t>5. Ocak havası</a:t>
            </a:r>
          </a:p>
        </p:txBody>
      </p:sp>
      <p:pic>
        <p:nvPicPr>
          <p:cNvPr id="5" name="Picture 24"/>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835696" y="1844825"/>
            <a:ext cx="5724128" cy="3818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8953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a:spLocks noGrp="1"/>
          </p:cNvSpPr>
          <p:nvPr>
            <p:ph type="title"/>
          </p:nvPr>
        </p:nvSpPr>
        <p:spPr>
          <a:xfrm>
            <a:off x="395536" y="1196752"/>
            <a:ext cx="8153400" cy="677664"/>
          </a:xfrm>
        </p:spPr>
        <p:txBody>
          <a:bodyPr>
            <a:normAutofit/>
          </a:bodyPr>
          <a:lstStyle/>
          <a:p>
            <a:r>
              <a:rPr lang="tr-TR" sz="2400" dirty="0">
                <a:solidFill>
                  <a:srgbClr val="0070C0"/>
                </a:solidFill>
              </a:rPr>
              <a:t>Madencilik Terimleri</a:t>
            </a:r>
          </a:p>
        </p:txBody>
      </p:sp>
      <p:sp>
        <p:nvSpPr>
          <p:cNvPr id="3" name="Rectangle 2"/>
          <p:cNvSpPr>
            <a:spLocks noGrp="1"/>
          </p:cNvSpPr>
          <p:nvPr>
            <p:ph sz="quarter" idx="4294967295"/>
          </p:nvPr>
        </p:nvSpPr>
        <p:spPr>
          <a:xfrm>
            <a:off x="0" y="2209802"/>
            <a:ext cx="8892480" cy="3667471"/>
          </a:xfrm>
        </p:spPr>
        <p:txBody>
          <a:bodyPr>
            <a:noAutofit/>
          </a:bodyPr>
          <a:lstStyle/>
          <a:p>
            <a:r>
              <a:rPr lang="tr-TR" sz="1600" b="1" i="1" dirty="0"/>
              <a:t>Açık işletme; </a:t>
            </a:r>
            <a:r>
              <a:rPr lang="tr-TR" sz="1600" dirty="0"/>
              <a:t>yerüstündeki maden işletmelerini, </a:t>
            </a:r>
          </a:p>
          <a:p>
            <a:r>
              <a:rPr lang="tr-TR" sz="1600" b="1" i="1" dirty="0"/>
              <a:t>Ateşleme; </a:t>
            </a:r>
            <a:r>
              <a:rPr lang="tr-TR" sz="1600" dirty="0"/>
              <a:t>kazı işlerinde deliklere doldurulmuş olan patlayıcı maddelerin patlatılmasını, </a:t>
            </a:r>
            <a:endParaRPr lang="en-US" sz="1600" dirty="0"/>
          </a:p>
          <a:p>
            <a:r>
              <a:rPr lang="en-US" sz="1600" b="1" i="1" dirty="0" err="1"/>
              <a:t>Yeraltı</a:t>
            </a:r>
            <a:r>
              <a:rPr lang="en-US" sz="1600" b="1" i="1" dirty="0"/>
              <a:t> </a:t>
            </a:r>
            <a:r>
              <a:rPr lang="en-US" sz="1600" b="1" i="1" dirty="0" err="1"/>
              <a:t>İşletmesi</a:t>
            </a:r>
            <a:r>
              <a:rPr lang="en-US" sz="1600" b="1" i="1" dirty="0"/>
              <a:t>, </a:t>
            </a:r>
            <a:r>
              <a:rPr lang="en-US" sz="1600" dirty="0" err="1"/>
              <a:t>yeraltındaki</a:t>
            </a:r>
            <a:r>
              <a:rPr lang="en-US" sz="1600" dirty="0"/>
              <a:t> </a:t>
            </a:r>
            <a:r>
              <a:rPr lang="en-US" sz="1600" dirty="0" err="1"/>
              <a:t>maden</a:t>
            </a:r>
            <a:r>
              <a:rPr lang="en-US" sz="1600" dirty="0"/>
              <a:t> </a:t>
            </a:r>
            <a:r>
              <a:rPr lang="en-US" sz="1600" dirty="0" err="1"/>
              <a:t>işletmelerini</a:t>
            </a:r>
            <a:endParaRPr lang="tr-TR" sz="1600" b="1" i="1" dirty="0"/>
          </a:p>
          <a:p>
            <a:r>
              <a:rPr lang="tr-TR" sz="1600" b="1" i="1" dirty="0"/>
              <a:t>Ayak; </a:t>
            </a:r>
            <a:r>
              <a:rPr lang="tr-TR" sz="1600" dirty="0"/>
              <a:t>maden içerisinde iki galeri arasında cephe halinde üretim yapılan yeri, </a:t>
            </a:r>
          </a:p>
          <a:p>
            <a:r>
              <a:rPr lang="tr-TR" sz="1600" b="1" i="1" dirty="0"/>
              <a:t>Baca; </a:t>
            </a:r>
            <a:r>
              <a:rPr lang="tr-TR" sz="1600" dirty="0"/>
              <a:t>maden içerisinde sürülen galeriyi, </a:t>
            </a:r>
          </a:p>
          <a:p>
            <a:r>
              <a:rPr lang="tr-TR" sz="1600" b="1" i="1" dirty="0" err="1"/>
              <a:t>Başaşağı</a:t>
            </a:r>
            <a:r>
              <a:rPr lang="tr-TR" sz="1600" b="1" i="1" dirty="0"/>
              <a:t> (</a:t>
            </a:r>
            <a:r>
              <a:rPr lang="tr-TR" sz="1600" b="1" i="1" dirty="0" err="1"/>
              <a:t>desandre</a:t>
            </a:r>
            <a:r>
              <a:rPr lang="tr-TR" sz="1600" b="1" i="1" dirty="0"/>
              <a:t>); </a:t>
            </a:r>
            <a:r>
              <a:rPr lang="tr-TR" sz="1600" dirty="0"/>
              <a:t>yeraltında </a:t>
            </a:r>
            <a:r>
              <a:rPr lang="tr-TR" sz="1600" dirty="0" err="1"/>
              <a:t>başaşağı</a:t>
            </a:r>
            <a:r>
              <a:rPr lang="tr-TR" sz="1600" dirty="0"/>
              <a:t> sürülen eğimli yolları, </a:t>
            </a:r>
          </a:p>
          <a:p>
            <a:r>
              <a:rPr lang="tr-TR" sz="1600" b="1" i="1" dirty="0"/>
              <a:t>Baraj; </a:t>
            </a:r>
            <a:r>
              <a:rPr lang="tr-TR" sz="1600" dirty="0"/>
              <a:t>yeraltında yangın, su, zararlı gaz ve diğer tehlikeleri önleyici engelleri,</a:t>
            </a:r>
          </a:p>
          <a:p>
            <a:r>
              <a:rPr lang="tr-TR" sz="1600" b="1" dirty="0" err="1"/>
              <a:t>Bür</a:t>
            </a:r>
            <a:r>
              <a:rPr lang="tr-TR" sz="1600" b="1" dirty="0"/>
              <a:t>: </a:t>
            </a:r>
            <a:r>
              <a:rPr lang="tr-TR" sz="1600" dirty="0"/>
              <a:t>Yerüstüyle bağlantısı olmayan kuyuyu,</a:t>
            </a:r>
          </a:p>
          <a:p>
            <a:r>
              <a:rPr lang="tr-TR" sz="1600" b="1" dirty="0"/>
              <a:t>Cep: </a:t>
            </a:r>
            <a:r>
              <a:rPr lang="tr-TR" sz="1600" dirty="0"/>
              <a:t>Galeri, </a:t>
            </a:r>
            <a:r>
              <a:rPr lang="tr-TR" sz="1600" dirty="0" err="1"/>
              <a:t>varagel</a:t>
            </a:r>
            <a:r>
              <a:rPr lang="tr-TR" sz="1600" dirty="0"/>
              <a:t> ve vinç dip ve başlarıyla ara katlarında ve ızgaralarda görevli çalışanların ve ateşleme görevlilerinin korunmaları amacıyla serbestçe sığınabilecekleri biçimde yapılan yuvaları,</a:t>
            </a:r>
          </a:p>
          <a:p>
            <a:pPr marL="0" indent="0">
              <a:buNone/>
            </a:pPr>
            <a:endParaRPr lang="tr-TR" sz="1600" dirty="0"/>
          </a:p>
        </p:txBody>
      </p:sp>
    </p:spTree>
    <p:extLst>
      <p:ext uri="{BB962C8B-B14F-4D97-AF65-F5344CB8AC3E}">
        <p14:creationId xmlns:p14="http://schemas.microsoft.com/office/powerpoint/2010/main" val="180378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sz="1800" dirty="0"/>
              <a:t>Oksijen</a:t>
            </a:r>
          </a:p>
        </p:txBody>
      </p:sp>
      <p:sp>
        <p:nvSpPr>
          <p:cNvPr id="3" name="İçerik Yer Tutucusu 2"/>
          <p:cNvSpPr>
            <a:spLocks noGrp="1"/>
          </p:cNvSpPr>
          <p:nvPr>
            <p:ph sz="quarter" idx="4294967295"/>
          </p:nvPr>
        </p:nvSpPr>
        <p:spPr>
          <a:xfrm>
            <a:off x="251520" y="2996952"/>
            <a:ext cx="7920880" cy="2481473"/>
          </a:xfrm>
        </p:spPr>
        <p:txBody>
          <a:bodyPr>
            <a:normAutofit fontScale="47500" lnSpcReduction="20000"/>
          </a:bodyPr>
          <a:lstStyle/>
          <a:p>
            <a:pPr>
              <a:lnSpc>
                <a:spcPct val="170000"/>
              </a:lnSpc>
              <a:buNone/>
            </a:pPr>
            <a:r>
              <a:rPr lang="tr-TR" sz="3200" dirty="0"/>
              <a:t>% 21-18 önemli bir etki olmaz</a:t>
            </a:r>
          </a:p>
          <a:p>
            <a:pPr>
              <a:lnSpc>
                <a:spcPct val="170000"/>
              </a:lnSpc>
              <a:buNone/>
            </a:pPr>
            <a:r>
              <a:rPr lang="tr-TR" sz="3200" dirty="0"/>
              <a:t>% 18-14 nefes sıklaşır, nabız </a:t>
            </a:r>
            <a:r>
              <a:rPr lang="tr-TR" sz="3200" dirty="0" err="1"/>
              <a:t>arttar</a:t>
            </a:r>
            <a:r>
              <a:rPr lang="tr-TR" sz="3200" dirty="0"/>
              <a:t>, koordinasyon zayıflar</a:t>
            </a:r>
          </a:p>
          <a:p>
            <a:pPr>
              <a:lnSpc>
                <a:spcPct val="170000"/>
              </a:lnSpc>
              <a:buNone/>
            </a:pPr>
            <a:r>
              <a:rPr lang="tr-TR" sz="3200" dirty="0"/>
              <a:t>% 14-9 solunum sız ve kesik olur, bulantı ve halsizlik olur</a:t>
            </a:r>
          </a:p>
          <a:p>
            <a:pPr>
              <a:lnSpc>
                <a:spcPct val="170000"/>
              </a:lnSpc>
              <a:buNone/>
            </a:pPr>
            <a:r>
              <a:rPr lang="tr-TR" sz="3200" dirty="0"/>
              <a:t>% 9-6 bayılma ve </a:t>
            </a:r>
            <a:r>
              <a:rPr lang="tr-TR" sz="3200" dirty="0" err="1"/>
              <a:t>jısa</a:t>
            </a:r>
            <a:r>
              <a:rPr lang="tr-TR" sz="3200" dirty="0"/>
              <a:t> zamanda koma</a:t>
            </a:r>
          </a:p>
          <a:p>
            <a:pPr>
              <a:lnSpc>
                <a:spcPct val="170000"/>
              </a:lnSpc>
              <a:buNone/>
            </a:pPr>
            <a:r>
              <a:rPr lang="tr-TR" sz="3200" dirty="0"/>
              <a:t>% 5 altı ani ölüm</a:t>
            </a:r>
          </a:p>
          <a:p>
            <a:endParaRPr lang="tr-TR" dirty="0"/>
          </a:p>
        </p:txBody>
      </p:sp>
      <p:pic>
        <p:nvPicPr>
          <p:cNvPr id="5" name="Picture 9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2204864"/>
            <a:ext cx="91440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56474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sz="2000" dirty="0"/>
              <a:t>Karbondioksit</a:t>
            </a:r>
          </a:p>
        </p:txBody>
      </p:sp>
      <p:sp>
        <p:nvSpPr>
          <p:cNvPr id="3" name="İçerik Yer Tutucusu 2"/>
          <p:cNvSpPr>
            <a:spLocks noGrp="1"/>
          </p:cNvSpPr>
          <p:nvPr>
            <p:ph sz="quarter" idx="4294967295"/>
          </p:nvPr>
        </p:nvSpPr>
        <p:spPr>
          <a:xfrm>
            <a:off x="609600" y="3140968"/>
            <a:ext cx="7850832" cy="2337457"/>
          </a:xfrm>
        </p:spPr>
        <p:txBody>
          <a:bodyPr>
            <a:normAutofit/>
          </a:bodyPr>
          <a:lstStyle/>
          <a:p>
            <a:pPr>
              <a:lnSpc>
                <a:spcPct val="80000"/>
              </a:lnSpc>
            </a:pPr>
            <a:r>
              <a:rPr lang="tr-TR" sz="2000" dirty="0"/>
              <a:t>% 6 da nefes alma zorlaşır</a:t>
            </a:r>
          </a:p>
          <a:p>
            <a:pPr>
              <a:lnSpc>
                <a:spcPct val="80000"/>
              </a:lnSpc>
            </a:pPr>
            <a:r>
              <a:rPr lang="tr-TR" sz="2000" dirty="0"/>
              <a:t>% 10 da bayılma ve akabinde ölüm</a:t>
            </a:r>
          </a:p>
          <a:p>
            <a:pPr marL="0" indent="0">
              <a:buNone/>
            </a:pPr>
            <a:endParaRPr lang="tr-TR" sz="2000" dirty="0"/>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2189362"/>
            <a:ext cx="9144000"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ikdörtgen 5"/>
          <p:cNvSpPr/>
          <p:nvPr/>
        </p:nvSpPr>
        <p:spPr>
          <a:xfrm>
            <a:off x="5372100" y="2679700"/>
            <a:ext cx="342900" cy="101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9433662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sz="2000" dirty="0" err="1"/>
              <a:t>Karbonmonoksit</a:t>
            </a:r>
            <a:endParaRPr lang="tr-TR" sz="2000" dirty="0"/>
          </a:p>
        </p:txBody>
      </p:sp>
      <p:sp>
        <p:nvSpPr>
          <p:cNvPr id="3" name="İçerik Yer Tutucusu 2"/>
          <p:cNvSpPr>
            <a:spLocks noGrp="1"/>
          </p:cNvSpPr>
          <p:nvPr>
            <p:ph sz="quarter" idx="4294967295"/>
          </p:nvPr>
        </p:nvSpPr>
        <p:spPr>
          <a:xfrm>
            <a:off x="251520" y="3068960"/>
            <a:ext cx="4244280" cy="2409465"/>
          </a:xfrm>
        </p:spPr>
        <p:txBody>
          <a:bodyPr>
            <a:normAutofit fontScale="62500" lnSpcReduction="20000"/>
          </a:bodyPr>
          <a:lstStyle/>
          <a:p>
            <a:r>
              <a:rPr lang="tr-TR" sz="3200" dirty="0"/>
              <a:t>Kandaki </a:t>
            </a:r>
            <a:r>
              <a:rPr lang="tr-TR" sz="3200" dirty="0" err="1"/>
              <a:t>hemoglabinle</a:t>
            </a:r>
            <a:r>
              <a:rPr lang="tr-TR" sz="3200" dirty="0"/>
              <a:t> oksijene nazaran 250-300 defa daha kolay birleşebilir.</a:t>
            </a:r>
          </a:p>
          <a:p>
            <a:pPr>
              <a:lnSpc>
                <a:spcPct val="80000"/>
              </a:lnSpc>
            </a:pPr>
            <a:r>
              <a:rPr lang="tr-TR" sz="3200" dirty="0"/>
              <a:t>% 0.003 de 1 saatte arazlar görünmeye başlar.</a:t>
            </a:r>
          </a:p>
          <a:p>
            <a:pPr>
              <a:lnSpc>
                <a:spcPct val="80000"/>
              </a:lnSpc>
            </a:pPr>
            <a:r>
              <a:rPr lang="tr-TR" sz="3200" dirty="0"/>
              <a:t>% 0.05 1 saatte kuvvetli arzlar başlar</a:t>
            </a:r>
          </a:p>
          <a:p>
            <a:pPr>
              <a:lnSpc>
                <a:spcPct val="80000"/>
              </a:lnSpc>
            </a:pPr>
            <a:r>
              <a:rPr lang="tr-TR" sz="3200" dirty="0"/>
              <a:t>% 0.1 de 50 </a:t>
            </a:r>
            <a:r>
              <a:rPr lang="tr-TR" sz="3200" dirty="0" err="1"/>
              <a:t>dk</a:t>
            </a:r>
            <a:r>
              <a:rPr lang="tr-TR" sz="3200" dirty="0"/>
              <a:t> da hayatı tehlikeye düşürür</a:t>
            </a:r>
          </a:p>
          <a:p>
            <a:pPr>
              <a:lnSpc>
                <a:spcPct val="80000"/>
              </a:lnSpc>
            </a:pPr>
            <a:r>
              <a:rPr lang="tr-TR" sz="3200" dirty="0"/>
              <a:t>% 0.2 de hemen ölüm</a:t>
            </a:r>
          </a:p>
          <a:p>
            <a:endParaRPr lang="tr-TR" dirty="0"/>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2305051"/>
            <a:ext cx="9144000"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
          <p:cNvSpPr>
            <a:spLocks noGrp="1" noChangeArrowheads="1"/>
          </p:cNvSpPr>
          <p:nvPr>
            <p:ph sz="quarter" idx="4294967295"/>
          </p:nvPr>
        </p:nvSpPr>
        <p:spPr>
          <a:xfrm>
            <a:off x="4844901" y="3068960"/>
            <a:ext cx="3886200" cy="2193440"/>
          </a:xfrm>
        </p:spPr>
        <p:txBody>
          <a:bodyPr>
            <a:normAutofit lnSpcReduction="10000"/>
          </a:bodyPr>
          <a:lstStyle/>
          <a:p>
            <a:pPr marL="0" indent="0">
              <a:buNone/>
            </a:pPr>
            <a:r>
              <a:rPr lang="tr-TR" sz="1800" dirty="0" err="1">
                <a:solidFill>
                  <a:srgbClr val="CC3300"/>
                </a:solidFill>
              </a:rPr>
              <a:t>Karbonmonoksitin</a:t>
            </a:r>
            <a:r>
              <a:rPr lang="tr-TR" sz="1800" dirty="0">
                <a:solidFill>
                  <a:srgbClr val="CC3300"/>
                </a:solidFill>
              </a:rPr>
              <a:t> meydana geliş nedenleri</a:t>
            </a:r>
            <a:endParaRPr lang="tr-TR" sz="1800" dirty="0"/>
          </a:p>
          <a:p>
            <a:pPr eaLnBrk="1" hangingPunct="1"/>
            <a:r>
              <a:rPr lang="tr-TR" sz="1800" dirty="0"/>
              <a:t>Ocak yangınları ve patlamaları</a:t>
            </a:r>
          </a:p>
          <a:p>
            <a:pPr eaLnBrk="1" hangingPunct="1"/>
            <a:r>
              <a:rPr lang="tr-TR" sz="1800" dirty="0"/>
              <a:t>Ateşleme işleri (1 kg dinamit = 40 litre CO)</a:t>
            </a:r>
          </a:p>
          <a:p>
            <a:pPr eaLnBrk="1" hangingPunct="1"/>
            <a:r>
              <a:rPr lang="tr-TR" sz="1800" dirty="0"/>
              <a:t>Dizel araçların egzoz dumanları.</a:t>
            </a:r>
          </a:p>
          <a:p>
            <a:pPr eaLnBrk="1" hangingPunct="1"/>
            <a:r>
              <a:rPr lang="tr-TR" sz="1800" dirty="0"/>
              <a:t>Her türlü tam yanmama olayı.</a:t>
            </a:r>
          </a:p>
          <a:p>
            <a:pPr eaLnBrk="1" hangingPunct="1"/>
            <a:endParaRPr lang="tr-TR" sz="1800" dirty="0"/>
          </a:p>
        </p:txBody>
      </p:sp>
    </p:spTree>
    <p:extLst>
      <p:ext uri="{BB962C8B-B14F-4D97-AF65-F5344CB8AC3E}">
        <p14:creationId xmlns:p14="http://schemas.microsoft.com/office/powerpoint/2010/main" val="34623585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sz="2000" dirty="0"/>
              <a:t>Kükürtlü Hidrojen (Hidrojen Sülfür)(H2S)</a:t>
            </a:r>
          </a:p>
        </p:txBody>
      </p:sp>
      <p:sp>
        <p:nvSpPr>
          <p:cNvPr id="3" name="İçerik Yer Tutucusu 2"/>
          <p:cNvSpPr>
            <a:spLocks noGrp="1"/>
          </p:cNvSpPr>
          <p:nvPr>
            <p:ph sz="quarter" idx="4294967295"/>
          </p:nvPr>
        </p:nvSpPr>
        <p:spPr>
          <a:xfrm>
            <a:off x="251520" y="3429000"/>
            <a:ext cx="4536504" cy="1872208"/>
          </a:xfrm>
        </p:spPr>
        <p:txBody>
          <a:bodyPr>
            <a:normAutofit/>
          </a:bodyPr>
          <a:lstStyle/>
          <a:p>
            <a:r>
              <a:rPr lang="tr-TR" sz="1600" dirty="0"/>
              <a:t>% 0.01 de 1-2 saatte hafif zehirlenme belirtisi</a:t>
            </a:r>
          </a:p>
          <a:p>
            <a:r>
              <a:rPr lang="tr-TR" sz="1600" dirty="0"/>
              <a:t>%0.05-0.07 0.5-1 saatte önemli zehirlenme belirtisi</a:t>
            </a:r>
          </a:p>
          <a:p>
            <a:r>
              <a:rPr lang="tr-TR" sz="1600" dirty="0"/>
              <a:t>%0.07-0.1 de nefes darlığı, bayılma, ölüm</a:t>
            </a:r>
          </a:p>
          <a:p>
            <a:r>
              <a:rPr lang="tr-TR" sz="1600" dirty="0"/>
              <a:t>&gt;%0.1 de ani ölüm</a:t>
            </a:r>
          </a:p>
          <a:p>
            <a:endParaRPr lang="tr-TR" sz="1600" dirty="0"/>
          </a:p>
        </p:txBody>
      </p:sp>
      <p:sp>
        <p:nvSpPr>
          <p:cNvPr id="4" name="İçerik Yer Tutucusu 3"/>
          <p:cNvSpPr>
            <a:spLocks noGrp="1"/>
          </p:cNvSpPr>
          <p:nvPr>
            <p:ph sz="quarter" idx="4294967295"/>
          </p:nvPr>
        </p:nvSpPr>
        <p:spPr>
          <a:xfrm>
            <a:off x="4844901" y="3007508"/>
            <a:ext cx="3886200" cy="2941773"/>
          </a:xfrm>
        </p:spPr>
        <p:txBody>
          <a:bodyPr>
            <a:normAutofit fontScale="62500" lnSpcReduction="20000"/>
          </a:bodyPr>
          <a:lstStyle/>
          <a:p>
            <a:pPr>
              <a:buNone/>
            </a:pPr>
            <a:r>
              <a:rPr lang="tr-TR" sz="4000" dirty="0">
                <a:solidFill>
                  <a:srgbClr val="0070C0"/>
                </a:solidFill>
              </a:rPr>
              <a:t>Meydana geliş nedenleri</a:t>
            </a:r>
          </a:p>
          <a:p>
            <a:r>
              <a:rPr lang="tr-TR" sz="3200" dirty="0">
                <a:solidFill>
                  <a:srgbClr val="CC3300"/>
                </a:solidFill>
              </a:rPr>
              <a:t>Organik maddelerin ve özellikle ağacın çürümesi.</a:t>
            </a:r>
          </a:p>
          <a:p>
            <a:r>
              <a:rPr lang="tr-TR" sz="3200" dirty="0">
                <a:solidFill>
                  <a:srgbClr val="CC3300"/>
                </a:solidFill>
              </a:rPr>
              <a:t>Pirit ve </a:t>
            </a:r>
            <a:r>
              <a:rPr lang="tr-TR" sz="3200" dirty="0" err="1">
                <a:solidFill>
                  <a:srgbClr val="CC3300"/>
                </a:solidFill>
              </a:rPr>
              <a:t>jibsin</a:t>
            </a:r>
            <a:r>
              <a:rPr lang="tr-TR" sz="3200" dirty="0">
                <a:solidFill>
                  <a:srgbClr val="CC3300"/>
                </a:solidFill>
              </a:rPr>
              <a:t> suda ayrışması.</a:t>
            </a:r>
          </a:p>
          <a:p>
            <a:r>
              <a:rPr lang="tr-TR" sz="3200" dirty="0">
                <a:solidFill>
                  <a:srgbClr val="CC3300"/>
                </a:solidFill>
              </a:rPr>
              <a:t>Özellikle potas ocaklarında fazla miktarda hidrojen sülfür çatlak ve yarıklardan ocak içine girer.</a:t>
            </a:r>
          </a:p>
          <a:p>
            <a:r>
              <a:rPr lang="tr-TR" sz="3200" dirty="0">
                <a:solidFill>
                  <a:srgbClr val="CC3300"/>
                </a:solidFill>
              </a:rPr>
              <a:t>Volkanik aktiviteler.</a:t>
            </a:r>
          </a:p>
          <a:p>
            <a:r>
              <a:rPr lang="tr-TR" sz="3200" dirty="0">
                <a:solidFill>
                  <a:srgbClr val="CC3300"/>
                </a:solidFill>
              </a:rPr>
              <a:t>Ateşleme işleri.</a:t>
            </a:r>
          </a:p>
          <a:p>
            <a:endParaRPr lang="tr-TR"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2204865"/>
            <a:ext cx="9144000"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97531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314" name="Picture 5"/>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85725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8" name="Rectangle 2"/>
          <p:cNvSpPr>
            <a:spLocks noGrp="1" noChangeArrowheads="1"/>
          </p:cNvSpPr>
          <p:nvPr>
            <p:ph type="title"/>
          </p:nvPr>
        </p:nvSpPr>
        <p:spPr>
          <a:xfrm>
            <a:off x="457200" y="857250"/>
            <a:ext cx="8229600" cy="685800"/>
          </a:xfrm>
        </p:spPr>
        <p:txBody>
          <a:bodyPr/>
          <a:lstStyle/>
          <a:p>
            <a:pPr eaLnBrk="1" hangingPunct="1">
              <a:defRPr/>
            </a:pPr>
            <a:r>
              <a:rPr lang="tr-TR" sz="3600">
                <a:solidFill>
                  <a:srgbClr val="CC3300"/>
                </a:solidFill>
              </a:rPr>
              <a:t>Kükürt dioksit (SO2)</a:t>
            </a:r>
          </a:p>
        </p:txBody>
      </p:sp>
      <p:sp>
        <p:nvSpPr>
          <p:cNvPr id="13316" name="Rectangle 3"/>
          <p:cNvSpPr>
            <a:spLocks noGrp="1" noChangeArrowheads="1"/>
          </p:cNvSpPr>
          <p:nvPr>
            <p:ph type="body" idx="1"/>
          </p:nvPr>
        </p:nvSpPr>
        <p:spPr>
          <a:xfrm>
            <a:off x="457200" y="2457450"/>
            <a:ext cx="8229600" cy="2971800"/>
          </a:xfrm>
        </p:spPr>
        <p:txBody>
          <a:bodyPr/>
          <a:lstStyle/>
          <a:p>
            <a:pPr eaLnBrk="1" hangingPunct="1">
              <a:buFontTx/>
              <a:buNone/>
            </a:pPr>
            <a:r>
              <a:rPr lang="tr-TR" dirty="0">
                <a:solidFill>
                  <a:schemeClr val="bg1"/>
                </a:solidFill>
              </a:rPr>
              <a:t>Meydana geliş nedenleri</a:t>
            </a:r>
          </a:p>
          <a:p>
            <a:pPr eaLnBrk="1" hangingPunct="1"/>
            <a:r>
              <a:rPr lang="tr-TR" sz="1800" dirty="0">
                <a:solidFill>
                  <a:schemeClr val="bg1"/>
                </a:solidFill>
              </a:rPr>
              <a:t>Ocak yangınlarından.</a:t>
            </a:r>
          </a:p>
          <a:p>
            <a:pPr eaLnBrk="1" hangingPunct="1"/>
            <a:r>
              <a:rPr lang="tr-TR" sz="1800" dirty="0">
                <a:solidFill>
                  <a:schemeClr val="bg1"/>
                </a:solidFill>
              </a:rPr>
              <a:t>Dizel araçlardan.</a:t>
            </a:r>
          </a:p>
          <a:p>
            <a:pPr eaLnBrk="1" hangingPunct="1"/>
            <a:r>
              <a:rPr lang="tr-TR" sz="1800" dirty="0">
                <a:solidFill>
                  <a:schemeClr val="bg1"/>
                </a:solidFill>
              </a:rPr>
              <a:t> Metanla birlikte (kömür ocaklarında).</a:t>
            </a:r>
          </a:p>
          <a:p>
            <a:pPr eaLnBrk="1" hangingPunct="1"/>
            <a:r>
              <a:rPr lang="tr-TR" sz="1800" dirty="0">
                <a:solidFill>
                  <a:schemeClr val="bg1"/>
                </a:solidFill>
              </a:rPr>
              <a:t>Kükürt ocaklarında ve sülfürce zengin bakır ve pirit ocaklarında hidrojen sülfürle birlikte bulunur.</a:t>
            </a:r>
          </a:p>
          <a:p>
            <a:pPr eaLnBrk="1" hangingPunct="1"/>
            <a:r>
              <a:rPr lang="tr-TR" sz="1800" dirty="0">
                <a:solidFill>
                  <a:schemeClr val="bg1"/>
                </a:solidFill>
              </a:rPr>
              <a:t>Ateşleme işleri.</a:t>
            </a:r>
          </a:p>
          <a:p>
            <a:pPr eaLnBrk="1" hangingPunct="1">
              <a:buFontTx/>
              <a:buNone/>
            </a:pPr>
            <a:endParaRPr lang="tr-TR" dirty="0"/>
          </a:p>
        </p:txBody>
      </p:sp>
      <p:graphicFrame>
        <p:nvGraphicFramePr>
          <p:cNvPr id="2" name="Tablo 1"/>
          <p:cNvGraphicFramePr>
            <a:graphicFrameLocks noGrp="1"/>
          </p:cNvGraphicFramePr>
          <p:nvPr/>
        </p:nvGraphicFramePr>
        <p:xfrm>
          <a:off x="179512" y="1412776"/>
          <a:ext cx="8712968" cy="685800"/>
        </p:xfrm>
        <a:graphic>
          <a:graphicData uri="http://schemas.openxmlformats.org/drawingml/2006/table">
            <a:tbl>
              <a:tblPr>
                <a:tableStyleId>{5C22544A-7EE6-4342-B048-85BDC9FD1C3A}</a:tableStyleId>
              </a:tblPr>
              <a:tblGrid>
                <a:gridCol w="1676910">
                  <a:extLst>
                    <a:ext uri="{9D8B030D-6E8A-4147-A177-3AD203B41FA5}">
                      <a16:colId xmlns:a16="http://schemas.microsoft.com/office/drawing/2014/main" val="20000"/>
                    </a:ext>
                  </a:extLst>
                </a:gridCol>
                <a:gridCol w="2805319">
                  <a:extLst>
                    <a:ext uri="{9D8B030D-6E8A-4147-A177-3AD203B41FA5}">
                      <a16:colId xmlns:a16="http://schemas.microsoft.com/office/drawing/2014/main" val="20001"/>
                    </a:ext>
                  </a:extLst>
                </a:gridCol>
                <a:gridCol w="846148">
                  <a:extLst>
                    <a:ext uri="{9D8B030D-6E8A-4147-A177-3AD203B41FA5}">
                      <a16:colId xmlns:a16="http://schemas.microsoft.com/office/drawing/2014/main" val="20002"/>
                    </a:ext>
                  </a:extLst>
                </a:gridCol>
                <a:gridCol w="1002345">
                  <a:extLst>
                    <a:ext uri="{9D8B030D-6E8A-4147-A177-3AD203B41FA5}">
                      <a16:colId xmlns:a16="http://schemas.microsoft.com/office/drawing/2014/main" val="20003"/>
                    </a:ext>
                  </a:extLst>
                </a:gridCol>
                <a:gridCol w="689950">
                  <a:extLst>
                    <a:ext uri="{9D8B030D-6E8A-4147-A177-3AD203B41FA5}">
                      <a16:colId xmlns:a16="http://schemas.microsoft.com/office/drawing/2014/main" val="20004"/>
                    </a:ext>
                  </a:extLst>
                </a:gridCol>
                <a:gridCol w="846148">
                  <a:extLst>
                    <a:ext uri="{9D8B030D-6E8A-4147-A177-3AD203B41FA5}">
                      <a16:colId xmlns:a16="http://schemas.microsoft.com/office/drawing/2014/main" val="20005"/>
                    </a:ext>
                  </a:extLst>
                </a:gridCol>
                <a:gridCol w="846148">
                  <a:extLst>
                    <a:ext uri="{9D8B030D-6E8A-4147-A177-3AD203B41FA5}">
                      <a16:colId xmlns:a16="http://schemas.microsoft.com/office/drawing/2014/main" val="20006"/>
                    </a:ext>
                  </a:extLst>
                </a:gridCol>
              </a:tblGrid>
              <a:tr h="361950">
                <a:tc>
                  <a:txBody>
                    <a:bodyPr/>
                    <a:lstStyle/>
                    <a:p>
                      <a:pPr algn="l" fontAlgn="b"/>
                      <a:r>
                        <a:rPr lang="tr-TR" sz="1500" u="none" strike="noStrike" dirty="0">
                          <a:effectLst/>
                        </a:rPr>
                        <a:t> </a:t>
                      </a:r>
                      <a:endParaRPr lang="tr-TR" sz="1500" b="0" i="0" u="none" strike="noStrike" dirty="0">
                        <a:effectLst/>
                        <a:latin typeface="Arial"/>
                      </a:endParaRPr>
                    </a:p>
                  </a:txBody>
                  <a:tcPr marL="0" marR="0" marT="0" marB="0" anchor="b"/>
                </a:tc>
                <a:tc>
                  <a:txBody>
                    <a:bodyPr/>
                    <a:lstStyle/>
                    <a:p>
                      <a:pPr algn="ctr" fontAlgn="auto"/>
                      <a:r>
                        <a:rPr lang="tr-TR" sz="1500" u="none" strike="noStrike" dirty="0">
                          <a:effectLst/>
                        </a:rPr>
                        <a:t>Fiziksel özellik</a:t>
                      </a:r>
                      <a:endParaRPr lang="tr-TR" sz="1500" b="0" i="0" u="none" strike="noStrike" dirty="0">
                        <a:effectLst/>
                        <a:latin typeface="Arial"/>
                      </a:endParaRPr>
                    </a:p>
                  </a:txBody>
                  <a:tcPr marL="0" marR="0" marT="0" marB="0" anchor="b"/>
                </a:tc>
                <a:tc>
                  <a:txBody>
                    <a:bodyPr/>
                    <a:lstStyle/>
                    <a:p>
                      <a:pPr algn="ctr" fontAlgn="auto"/>
                      <a:r>
                        <a:rPr lang="tr-TR" sz="1500" u="none" strike="noStrike">
                          <a:effectLst/>
                        </a:rPr>
                        <a:t>Zehir</a:t>
                      </a:r>
                      <a:endParaRPr lang="tr-TR" sz="1500" b="0" i="0" u="none" strike="noStrike">
                        <a:effectLst/>
                        <a:latin typeface="Arial"/>
                      </a:endParaRPr>
                    </a:p>
                  </a:txBody>
                  <a:tcPr marL="0" marR="0" marT="0" marB="0" anchor="b"/>
                </a:tc>
                <a:tc>
                  <a:txBody>
                    <a:bodyPr/>
                    <a:lstStyle/>
                    <a:p>
                      <a:pPr algn="ctr" fontAlgn="auto"/>
                      <a:r>
                        <a:rPr lang="tr-TR" sz="1500" u="none" strike="noStrike">
                          <a:effectLst/>
                        </a:rPr>
                        <a:t>Yoğunluk (kg/m³)</a:t>
                      </a:r>
                      <a:endParaRPr lang="tr-TR" sz="1500" b="0" i="0" u="none" strike="noStrike">
                        <a:effectLst/>
                        <a:latin typeface="Arial"/>
                      </a:endParaRPr>
                    </a:p>
                  </a:txBody>
                  <a:tcPr marL="0" marR="0" marT="0" marB="0" anchor="b"/>
                </a:tc>
                <a:tc>
                  <a:txBody>
                    <a:bodyPr/>
                    <a:lstStyle/>
                    <a:p>
                      <a:pPr algn="ctr" fontAlgn="auto"/>
                      <a:r>
                        <a:rPr lang="tr-TR" sz="1500" u="none" strike="noStrike" dirty="0">
                          <a:effectLst/>
                        </a:rPr>
                        <a:t>Emniyet sınırı</a:t>
                      </a:r>
                      <a:endParaRPr lang="tr-TR" sz="1500" b="0" i="0" u="none" strike="noStrike" dirty="0">
                        <a:effectLst/>
                        <a:latin typeface="Arial"/>
                      </a:endParaRPr>
                    </a:p>
                  </a:txBody>
                  <a:tcPr marL="0" marR="0" marT="0" marB="0" anchor="b"/>
                </a:tc>
                <a:tc>
                  <a:txBody>
                    <a:bodyPr/>
                    <a:lstStyle/>
                    <a:p>
                      <a:pPr algn="ctr" fontAlgn="auto"/>
                      <a:r>
                        <a:rPr lang="tr-TR" sz="1500" u="none" strike="noStrike" dirty="0">
                          <a:effectLst/>
                        </a:rPr>
                        <a:t>Ani ölüm sınırı (%)</a:t>
                      </a:r>
                      <a:endParaRPr lang="tr-TR" sz="1500" b="0" i="0" u="none" strike="noStrike" dirty="0">
                        <a:effectLst/>
                        <a:latin typeface="Arial"/>
                      </a:endParaRPr>
                    </a:p>
                  </a:txBody>
                  <a:tcPr marL="0" marR="0" marT="0" marB="0" anchor="b"/>
                </a:tc>
                <a:tc>
                  <a:txBody>
                    <a:bodyPr/>
                    <a:lstStyle/>
                    <a:p>
                      <a:pPr algn="ctr" fontAlgn="auto"/>
                      <a:r>
                        <a:rPr lang="tr-TR" sz="1500" u="none" strike="noStrike">
                          <a:effectLst/>
                        </a:rPr>
                        <a:t>Patlama % si</a:t>
                      </a:r>
                      <a:endParaRPr lang="tr-TR" sz="1500" b="0" i="0" u="none" strike="noStrike">
                        <a:effectLst/>
                        <a:latin typeface="Arial"/>
                      </a:endParaRPr>
                    </a:p>
                  </a:txBody>
                  <a:tcPr marL="0" marR="0" marT="0" marB="0" anchor="b"/>
                </a:tc>
                <a:extLst>
                  <a:ext uri="{0D108BD9-81ED-4DB2-BD59-A6C34878D82A}">
                    <a16:rowId xmlns:a16="http://schemas.microsoft.com/office/drawing/2014/main" val="10000"/>
                  </a:ext>
                </a:extLst>
              </a:tr>
              <a:tr h="180975">
                <a:tc>
                  <a:txBody>
                    <a:bodyPr/>
                    <a:lstStyle/>
                    <a:p>
                      <a:pPr algn="l" fontAlgn="b"/>
                      <a:r>
                        <a:rPr lang="tr-TR" sz="1500" u="none" strike="noStrike">
                          <a:effectLst/>
                        </a:rPr>
                        <a:t>Kükürt di oksit (SO₂)</a:t>
                      </a:r>
                      <a:endParaRPr lang="tr-TR" sz="1500" b="0" i="0" u="none" strike="noStrike">
                        <a:effectLst/>
                        <a:latin typeface="Arial"/>
                      </a:endParaRPr>
                    </a:p>
                  </a:txBody>
                  <a:tcPr marL="0" marR="0" marT="0" marB="0" anchor="b"/>
                </a:tc>
                <a:tc>
                  <a:txBody>
                    <a:bodyPr/>
                    <a:lstStyle/>
                    <a:p>
                      <a:pPr algn="l" fontAlgn="b"/>
                      <a:r>
                        <a:rPr lang="tr-TR" sz="1500" u="none" strike="noStrike">
                          <a:effectLst/>
                        </a:rPr>
                        <a:t>renksiz, kokusuz, asit tadında</a:t>
                      </a:r>
                      <a:endParaRPr lang="tr-TR" sz="1500" b="0" i="0" u="none" strike="noStrike">
                        <a:effectLst/>
                        <a:latin typeface="Arial"/>
                      </a:endParaRPr>
                    </a:p>
                  </a:txBody>
                  <a:tcPr marL="0" marR="0" marT="0" marB="0" anchor="b"/>
                </a:tc>
                <a:tc>
                  <a:txBody>
                    <a:bodyPr/>
                    <a:lstStyle/>
                    <a:p>
                      <a:pPr algn="ctr" fontAlgn="b"/>
                      <a:r>
                        <a:rPr lang="tr-TR" sz="1500" u="none" strike="noStrike">
                          <a:effectLst/>
                        </a:rPr>
                        <a:t>+</a:t>
                      </a:r>
                      <a:endParaRPr lang="tr-TR" sz="1500" b="0" i="0" u="none" strike="noStrike">
                        <a:effectLst/>
                        <a:latin typeface="Arial"/>
                      </a:endParaRPr>
                    </a:p>
                  </a:txBody>
                  <a:tcPr marL="0" marR="0" marT="0" marB="0" anchor="b"/>
                </a:tc>
                <a:tc>
                  <a:txBody>
                    <a:bodyPr/>
                    <a:lstStyle/>
                    <a:p>
                      <a:pPr algn="ctr" fontAlgn="b"/>
                      <a:r>
                        <a:rPr lang="tr-TR" sz="1500" u="none" strike="noStrike">
                          <a:effectLst/>
                        </a:rPr>
                        <a:t>2,2</a:t>
                      </a:r>
                      <a:endParaRPr lang="tr-TR" sz="1500" b="0" i="0" u="none" strike="noStrike">
                        <a:effectLst/>
                        <a:latin typeface="Arial"/>
                      </a:endParaRPr>
                    </a:p>
                  </a:txBody>
                  <a:tcPr marL="0" marR="0" marT="0" marB="0" anchor="b"/>
                </a:tc>
                <a:tc>
                  <a:txBody>
                    <a:bodyPr/>
                    <a:lstStyle/>
                    <a:p>
                      <a:pPr algn="ctr" fontAlgn="b"/>
                      <a:r>
                        <a:rPr lang="tr-TR" sz="1500" u="none" strike="noStrike">
                          <a:effectLst/>
                        </a:rPr>
                        <a:t>5 ppm</a:t>
                      </a:r>
                      <a:endParaRPr lang="tr-TR" sz="1500" b="0" i="0" u="none" strike="noStrike">
                        <a:effectLst/>
                        <a:latin typeface="Arial"/>
                      </a:endParaRPr>
                    </a:p>
                  </a:txBody>
                  <a:tcPr marL="0" marR="0" marT="0" marB="0" anchor="b"/>
                </a:tc>
                <a:tc>
                  <a:txBody>
                    <a:bodyPr/>
                    <a:lstStyle/>
                    <a:p>
                      <a:pPr algn="ctr" fontAlgn="b"/>
                      <a:r>
                        <a:rPr lang="tr-TR" sz="1500" u="none" strike="noStrike">
                          <a:effectLst/>
                        </a:rPr>
                        <a:t>0,05</a:t>
                      </a:r>
                      <a:endParaRPr lang="tr-TR" sz="1500" b="0" i="0" u="none" strike="noStrike">
                        <a:effectLst/>
                        <a:latin typeface="Arial"/>
                      </a:endParaRPr>
                    </a:p>
                  </a:txBody>
                  <a:tcPr marL="0" marR="0" marT="0" marB="0" anchor="b"/>
                </a:tc>
                <a:tc>
                  <a:txBody>
                    <a:bodyPr/>
                    <a:lstStyle/>
                    <a:p>
                      <a:pPr algn="ctr" fontAlgn="b"/>
                      <a:r>
                        <a:rPr lang="tr-TR" sz="1500" u="none" strike="noStrike" dirty="0">
                          <a:effectLst/>
                        </a:rPr>
                        <a:t>-</a:t>
                      </a:r>
                      <a:endParaRPr lang="tr-TR" sz="1500" b="0" i="0" u="none" strike="noStrike" dirty="0">
                        <a:effectLst/>
                        <a:latin typeface="Arial"/>
                      </a:endParaRPr>
                    </a:p>
                  </a:txBody>
                  <a:tcPr marL="0" marR="0" marT="0" marB="0" anchor="b"/>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4379077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58824" y="1340768"/>
            <a:ext cx="8229600" cy="514350"/>
          </a:xfrm>
        </p:spPr>
        <p:txBody>
          <a:bodyPr>
            <a:noAutofit/>
          </a:bodyPr>
          <a:lstStyle/>
          <a:p>
            <a:pPr eaLnBrk="1" hangingPunct="1">
              <a:defRPr/>
            </a:pPr>
            <a:r>
              <a:rPr lang="tr-TR" sz="3600" dirty="0">
                <a:solidFill>
                  <a:srgbClr val="CC3300"/>
                </a:solidFill>
                <a:effectLst>
                  <a:outerShdw blurRad="38100" dist="38100" dir="2700000" algn="tl">
                    <a:srgbClr val="000000"/>
                  </a:outerShdw>
                </a:effectLst>
                <a:latin typeface="+mn-lt"/>
                <a:ea typeface="+mn-ea"/>
                <a:cs typeface="+mn-cs"/>
              </a:rPr>
              <a:t>Azot oksitleri</a:t>
            </a:r>
          </a:p>
        </p:txBody>
      </p:sp>
      <p:sp>
        <p:nvSpPr>
          <p:cNvPr id="20486" name="Rectangle 6"/>
          <p:cNvSpPr>
            <a:spLocks noChangeArrowheads="1"/>
          </p:cNvSpPr>
          <p:nvPr/>
        </p:nvSpPr>
        <p:spPr bwMode="auto">
          <a:xfrm>
            <a:off x="158824" y="3933056"/>
            <a:ext cx="8229600" cy="514350"/>
          </a:xfrm>
          <a:prstGeom prst="rect">
            <a:avLst/>
          </a:prstGeom>
          <a:noFill/>
          <a:ln w="9525">
            <a:noFill/>
            <a:miter lim="800000"/>
            <a:headEnd/>
            <a:tailEnd/>
          </a:ln>
          <a:effectLst/>
        </p:spPr>
        <p:txBody>
          <a:bodyPr anchor="ctr"/>
          <a:lstStyle/>
          <a:p>
            <a:pPr>
              <a:defRPr/>
            </a:pPr>
            <a:r>
              <a:rPr lang="tr-TR" sz="3600" dirty="0">
                <a:solidFill>
                  <a:srgbClr val="CC3300"/>
                </a:solidFill>
                <a:effectLst>
                  <a:outerShdw blurRad="38100" dist="38100" dir="2700000" algn="tl">
                    <a:srgbClr val="000000"/>
                  </a:outerShdw>
                </a:effectLst>
              </a:rPr>
              <a:t>Hidrojen (H</a:t>
            </a:r>
            <a:r>
              <a:rPr lang="tr-TR" sz="3600" dirty="0">
                <a:solidFill>
                  <a:srgbClr val="FF0000"/>
                </a:solidFill>
              </a:rPr>
              <a:t>₂</a:t>
            </a:r>
            <a:r>
              <a:rPr lang="tr-TR" sz="3600" dirty="0">
                <a:solidFill>
                  <a:srgbClr val="CC3300"/>
                </a:solidFill>
                <a:effectLst>
                  <a:outerShdw blurRad="38100" dist="38100" dir="2700000" algn="tl">
                    <a:srgbClr val="000000"/>
                  </a:outerShdw>
                </a:effectLst>
              </a:rPr>
              <a:t>)</a:t>
            </a:r>
          </a:p>
        </p:txBody>
      </p:sp>
      <p:sp>
        <p:nvSpPr>
          <p:cNvPr id="14342" name="Rectangle 7"/>
          <p:cNvSpPr>
            <a:spLocks noChangeArrowheads="1"/>
          </p:cNvSpPr>
          <p:nvPr/>
        </p:nvSpPr>
        <p:spPr bwMode="auto">
          <a:xfrm>
            <a:off x="61505" y="3244620"/>
            <a:ext cx="8830975"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Clr>
                <a:schemeClr val="tx2"/>
              </a:buClr>
            </a:pPr>
            <a:r>
              <a:rPr lang="tr-TR" dirty="0"/>
              <a:t>Diğer gazlardan farklı olarak akciğerde nitrik asit oluştuğundan soluyan bir hastayı temiz havaya çıkarmak fayda sağlamaz.</a:t>
            </a:r>
          </a:p>
        </p:txBody>
      </p:sp>
      <p:graphicFrame>
        <p:nvGraphicFramePr>
          <p:cNvPr id="2" name="Tablo 1"/>
          <p:cNvGraphicFramePr>
            <a:graphicFrameLocks noGrp="1"/>
          </p:cNvGraphicFramePr>
          <p:nvPr/>
        </p:nvGraphicFramePr>
        <p:xfrm>
          <a:off x="139689" y="2195425"/>
          <a:ext cx="8824798" cy="914400"/>
        </p:xfrm>
        <a:graphic>
          <a:graphicData uri="http://schemas.openxmlformats.org/drawingml/2006/table">
            <a:tbl>
              <a:tblPr>
                <a:tableStyleId>{5C22544A-7EE6-4342-B048-85BDC9FD1C3A}</a:tableStyleId>
              </a:tblPr>
              <a:tblGrid>
                <a:gridCol w="1558368">
                  <a:extLst>
                    <a:ext uri="{9D8B030D-6E8A-4147-A177-3AD203B41FA5}">
                      <a16:colId xmlns:a16="http://schemas.microsoft.com/office/drawing/2014/main" val="20000"/>
                    </a:ext>
                  </a:extLst>
                </a:gridCol>
                <a:gridCol w="3334765">
                  <a:extLst>
                    <a:ext uri="{9D8B030D-6E8A-4147-A177-3AD203B41FA5}">
                      <a16:colId xmlns:a16="http://schemas.microsoft.com/office/drawing/2014/main" val="20001"/>
                    </a:ext>
                  </a:extLst>
                </a:gridCol>
                <a:gridCol w="786333">
                  <a:extLst>
                    <a:ext uri="{9D8B030D-6E8A-4147-A177-3AD203B41FA5}">
                      <a16:colId xmlns:a16="http://schemas.microsoft.com/office/drawing/2014/main" val="20002"/>
                    </a:ext>
                  </a:extLst>
                </a:gridCol>
                <a:gridCol w="786333">
                  <a:extLst>
                    <a:ext uri="{9D8B030D-6E8A-4147-A177-3AD203B41FA5}">
                      <a16:colId xmlns:a16="http://schemas.microsoft.com/office/drawing/2014/main" val="20003"/>
                    </a:ext>
                  </a:extLst>
                </a:gridCol>
                <a:gridCol w="786333">
                  <a:extLst>
                    <a:ext uri="{9D8B030D-6E8A-4147-A177-3AD203B41FA5}">
                      <a16:colId xmlns:a16="http://schemas.microsoft.com/office/drawing/2014/main" val="20004"/>
                    </a:ext>
                  </a:extLst>
                </a:gridCol>
                <a:gridCol w="786333">
                  <a:extLst>
                    <a:ext uri="{9D8B030D-6E8A-4147-A177-3AD203B41FA5}">
                      <a16:colId xmlns:a16="http://schemas.microsoft.com/office/drawing/2014/main" val="20005"/>
                    </a:ext>
                  </a:extLst>
                </a:gridCol>
                <a:gridCol w="786333">
                  <a:extLst>
                    <a:ext uri="{9D8B030D-6E8A-4147-A177-3AD203B41FA5}">
                      <a16:colId xmlns:a16="http://schemas.microsoft.com/office/drawing/2014/main" val="20006"/>
                    </a:ext>
                  </a:extLst>
                </a:gridCol>
              </a:tblGrid>
              <a:tr h="361950">
                <a:tc>
                  <a:txBody>
                    <a:bodyPr/>
                    <a:lstStyle/>
                    <a:p>
                      <a:pPr algn="l" fontAlgn="b"/>
                      <a:r>
                        <a:rPr lang="tr-TR" sz="1500" u="none" strike="noStrike" dirty="0">
                          <a:effectLst/>
                        </a:rPr>
                        <a:t> </a:t>
                      </a:r>
                      <a:endParaRPr lang="tr-TR" sz="1500" b="0" i="0" u="none" strike="noStrike" dirty="0">
                        <a:effectLst/>
                        <a:latin typeface="Arial"/>
                      </a:endParaRPr>
                    </a:p>
                  </a:txBody>
                  <a:tcPr marL="0" marR="0" marT="0" marB="0" anchor="b"/>
                </a:tc>
                <a:tc>
                  <a:txBody>
                    <a:bodyPr/>
                    <a:lstStyle/>
                    <a:p>
                      <a:pPr algn="ctr" fontAlgn="auto"/>
                      <a:r>
                        <a:rPr lang="tr-TR" sz="1500" u="none" strike="noStrike">
                          <a:effectLst/>
                        </a:rPr>
                        <a:t>Fiziksel özellik</a:t>
                      </a:r>
                      <a:endParaRPr lang="tr-TR" sz="1500" b="0" i="0" u="none" strike="noStrike">
                        <a:effectLst/>
                        <a:latin typeface="Arial"/>
                      </a:endParaRPr>
                    </a:p>
                  </a:txBody>
                  <a:tcPr marL="0" marR="0" marT="0" marB="0" anchor="b"/>
                </a:tc>
                <a:tc>
                  <a:txBody>
                    <a:bodyPr/>
                    <a:lstStyle/>
                    <a:p>
                      <a:pPr algn="ctr" fontAlgn="auto"/>
                      <a:r>
                        <a:rPr lang="tr-TR" sz="1500" u="none" strike="noStrike">
                          <a:effectLst/>
                        </a:rPr>
                        <a:t>Zehir</a:t>
                      </a:r>
                      <a:endParaRPr lang="tr-TR" sz="1500" b="0" i="0" u="none" strike="noStrike">
                        <a:effectLst/>
                        <a:latin typeface="Arial"/>
                      </a:endParaRPr>
                    </a:p>
                  </a:txBody>
                  <a:tcPr marL="0" marR="0" marT="0" marB="0" anchor="b"/>
                </a:tc>
                <a:tc>
                  <a:txBody>
                    <a:bodyPr/>
                    <a:lstStyle/>
                    <a:p>
                      <a:pPr algn="ctr" fontAlgn="auto"/>
                      <a:r>
                        <a:rPr lang="tr-TR" sz="1500" u="none" strike="noStrike">
                          <a:effectLst/>
                        </a:rPr>
                        <a:t>Yoğunluk (kg/m³)</a:t>
                      </a:r>
                      <a:endParaRPr lang="tr-TR" sz="1500" b="0" i="0" u="none" strike="noStrike">
                        <a:effectLst/>
                        <a:latin typeface="Arial"/>
                      </a:endParaRPr>
                    </a:p>
                  </a:txBody>
                  <a:tcPr marL="0" marR="0" marT="0" marB="0" anchor="b"/>
                </a:tc>
                <a:tc>
                  <a:txBody>
                    <a:bodyPr/>
                    <a:lstStyle/>
                    <a:p>
                      <a:pPr algn="ctr" fontAlgn="auto"/>
                      <a:r>
                        <a:rPr lang="tr-TR" sz="1500" u="none" strike="noStrike">
                          <a:effectLst/>
                        </a:rPr>
                        <a:t>Emniyet sınırı (%)</a:t>
                      </a:r>
                      <a:endParaRPr lang="tr-TR" sz="1500" b="0" i="0" u="none" strike="noStrike">
                        <a:effectLst/>
                        <a:latin typeface="Arial"/>
                      </a:endParaRPr>
                    </a:p>
                  </a:txBody>
                  <a:tcPr marL="0" marR="0" marT="0" marB="0" anchor="b"/>
                </a:tc>
                <a:tc>
                  <a:txBody>
                    <a:bodyPr/>
                    <a:lstStyle/>
                    <a:p>
                      <a:pPr algn="ctr" fontAlgn="auto"/>
                      <a:r>
                        <a:rPr lang="tr-TR" sz="1500" u="none" strike="noStrike" dirty="0">
                          <a:effectLst/>
                        </a:rPr>
                        <a:t>Ani ölüm sınırı</a:t>
                      </a:r>
                      <a:endParaRPr lang="tr-TR" sz="1500" b="0" i="0" u="none" strike="noStrike" dirty="0">
                        <a:effectLst/>
                        <a:latin typeface="Arial"/>
                      </a:endParaRPr>
                    </a:p>
                  </a:txBody>
                  <a:tcPr marL="0" marR="0" marT="0" marB="0" anchor="b"/>
                </a:tc>
                <a:tc>
                  <a:txBody>
                    <a:bodyPr/>
                    <a:lstStyle/>
                    <a:p>
                      <a:pPr algn="ctr" fontAlgn="auto"/>
                      <a:r>
                        <a:rPr lang="tr-TR" sz="1500" u="none" strike="noStrike">
                          <a:effectLst/>
                        </a:rPr>
                        <a:t>Patlama % si</a:t>
                      </a:r>
                      <a:endParaRPr lang="tr-TR" sz="1500" b="0" i="0" u="none" strike="noStrike">
                        <a:effectLst/>
                        <a:latin typeface="Arial"/>
                      </a:endParaRPr>
                    </a:p>
                  </a:txBody>
                  <a:tcPr marL="0" marR="0" marT="0" marB="0" anchor="b"/>
                </a:tc>
                <a:extLst>
                  <a:ext uri="{0D108BD9-81ED-4DB2-BD59-A6C34878D82A}">
                    <a16:rowId xmlns:a16="http://schemas.microsoft.com/office/drawing/2014/main" val="10000"/>
                  </a:ext>
                </a:extLst>
              </a:tr>
              <a:tr h="371475">
                <a:tc>
                  <a:txBody>
                    <a:bodyPr/>
                    <a:lstStyle/>
                    <a:p>
                      <a:pPr algn="l" fontAlgn="auto"/>
                      <a:r>
                        <a:rPr lang="tr-TR" sz="1500" u="none" strike="noStrike" dirty="0">
                          <a:effectLst/>
                        </a:rPr>
                        <a:t>Azot oksitleri (NO, N₂O3, </a:t>
                      </a:r>
                      <a:r>
                        <a:rPr lang="tr-TR" sz="1500" b="1" u="none" strike="noStrike" dirty="0">
                          <a:effectLst/>
                        </a:rPr>
                        <a:t>N₂O</a:t>
                      </a:r>
                      <a:r>
                        <a:rPr lang="tr-TR" sz="1500" u="none" strike="noStrike" dirty="0">
                          <a:effectLst/>
                        </a:rPr>
                        <a:t>, N₂O5)</a:t>
                      </a:r>
                      <a:endParaRPr lang="tr-TR" sz="1500" b="0" i="0" u="none" strike="noStrike" dirty="0">
                        <a:effectLst/>
                        <a:latin typeface="Arial"/>
                      </a:endParaRPr>
                    </a:p>
                  </a:txBody>
                  <a:tcPr marL="0" marR="0" marT="0" marB="0" anchor="b"/>
                </a:tc>
                <a:tc>
                  <a:txBody>
                    <a:bodyPr/>
                    <a:lstStyle/>
                    <a:p>
                      <a:pPr algn="l" fontAlgn="b"/>
                      <a:r>
                        <a:rPr lang="tr-TR" sz="1500" u="none" strike="noStrike" dirty="0">
                          <a:effectLst/>
                        </a:rPr>
                        <a:t> </a:t>
                      </a:r>
                      <a:endParaRPr lang="tr-TR" sz="1500" b="0" i="0" u="none" strike="noStrike" dirty="0">
                        <a:effectLst/>
                        <a:latin typeface="Arial"/>
                      </a:endParaRPr>
                    </a:p>
                  </a:txBody>
                  <a:tcPr marL="0" marR="0" marT="0" marB="0" anchor="b"/>
                </a:tc>
                <a:tc>
                  <a:txBody>
                    <a:bodyPr/>
                    <a:lstStyle/>
                    <a:p>
                      <a:pPr algn="ctr" fontAlgn="b"/>
                      <a:r>
                        <a:rPr lang="tr-TR" sz="1500" u="none" strike="noStrike">
                          <a:effectLst/>
                        </a:rPr>
                        <a:t>+</a:t>
                      </a:r>
                      <a:endParaRPr lang="tr-TR" sz="1500" b="0" i="0" u="none" strike="noStrike">
                        <a:effectLst/>
                        <a:latin typeface="Arial"/>
                      </a:endParaRPr>
                    </a:p>
                  </a:txBody>
                  <a:tcPr marL="0" marR="0" marT="0" marB="0" anchor="b"/>
                </a:tc>
                <a:tc>
                  <a:txBody>
                    <a:bodyPr/>
                    <a:lstStyle/>
                    <a:p>
                      <a:pPr algn="ctr" fontAlgn="b"/>
                      <a:r>
                        <a:rPr lang="tr-TR" sz="1500" u="none" strike="noStrike">
                          <a:effectLst/>
                        </a:rPr>
                        <a:t> </a:t>
                      </a:r>
                      <a:endParaRPr lang="tr-TR" sz="1500" b="0" i="0" u="none" strike="noStrike">
                        <a:effectLst/>
                        <a:latin typeface="Arial"/>
                      </a:endParaRPr>
                    </a:p>
                  </a:txBody>
                  <a:tcPr marL="0" marR="0" marT="0" marB="0" anchor="b"/>
                </a:tc>
                <a:tc>
                  <a:txBody>
                    <a:bodyPr/>
                    <a:lstStyle/>
                    <a:p>
                      <a:pPr algn="ctr" fontAlgn="b"/>
                      <a:r>
                        <a:rPr lang="tr-TR" sz="1500" u="none" strike="noStrike">
                          <a:effectLst/>
                        </a:rPr>
                        <a:t> </a:t>
                      </a:r>
                      <a:endParaRPr lang="tr-TR" sz="1500" b="0" i="0" u="none" strike="noStrike">
                        <a:effectLst/>
                        <a:latin typeface="Arial"/>
                      </a:endParaRPr>
                    </a:p>
                  </a:txBody>
                  <a:tcPr marL="0" marR="0" marT="0" marB="0" anchor="b"/>
                </a:tc>
                <a:tc>
                  <a:txBody>
                    <a:bodyPr/>
                    <a:lstStyle/>
                    <a:p>
                      <a:pPr algn="ctr" fontAlgn="b"/>
                      <a:r>
                        <a:rPr lang="tr-TR" sz="1500" u="none" strike="noStrike">
                          <a:effectLst/>
                        </a:rPr>
                        <a:t>0,02</a:t>
                      </a:r>
                      <a:endParaRPr lang="tr-TR" sz="1500" b="0" i="0" u="none" strike="noStrike">
                        <a:effectLst/>
                        <a:latin typeface="Arial"/>
                      </a:endParaRPr>
                    </a:p>
                  </a:txBody>
                  <a:tcPr marL="0" marR="0" marT="0" marB="0" anchor="b"/>
                </a:tc>
                <a:tc>
                  <a:txBody>
                    <a:bodyPr/>
                    <a:lstStyle/>
                    <a:p>
                      <a:pPr algn="ctr" fontAlgn="b"/>
                      <a:r>
                        <a:rPr lang="tr-TR" sz="1500" u="none" strike="noStrike" dirty="0">
                          <a:effectLst/>
                        </a:rPr>
                        <a:t>-</a:t>
                      </a:r>
                      <a:endParaRPr lang="tr-TR" sz="1500" b="0" i="0" u="none" strike="noStrike" dirty="0">
                        <a:effectLst/>
                        <a:latin typeface="Arial"/>
                      </a:endParaRPr>
                    </a:p>
                  </a:txBody>
                  <a:tcPr marL="0" marR="0" marT="0" marB="0" anchor="b"/>
                </a:tc>
                <a:extLst>
                  <a:ext uri="{0D108BD9-81ED-4DB2-BD59-A6C34878D82A}">
                    <a16:rowId xmlns:a16="http://schemas.microsoft.com/office/drawing/2014/main" val="10001"/>
                  </a:ext>
                </a:extLst>
              </a:tr>
            </a:tbl>
          </a:graphicData>
        </a:graphic>
      </p:graphicFrame>
      <p:graphicFrame>
        <p:nvGraphicFramePr>
          <p:cNvPr id="3" name="Tablo 2"/>
          <p:cNvGraphicFramePr>
            <a:graphicFrameLocks noGrp="1"/>
          </p:cNvGraphicFramePr>
          <p:nvPr/>
        </p:nvGraphicFramePr>
        <p:xfrm>
          <a:off x="156214" y="4653136"/>
          <a:ext cx="8664259" cy="685800"/>
        </p:xfrm>
        <a:graphic>
          <a:graphicData uri="http://schemas.openxmlformats.org/drawingml/2006/table">
            <a:tbl>
              <a:tblPr>
                <a:tableStyleId>{5C22544A-7EE6-4342-B048-85BDC9FD1C3A}</a:tableStyleId>
              </a:tblPr>
              <a:tblGrid>
                <a:gridCol w="1530019">
                  <a:extLst>
                    <a:ext uri="{9D8B030D-6E8A-4147-A177-3AD203B41FA5}">
                      <a16:colId xmlns:a16="http://schemas.microsoft.com/office/drawing/2014/main" val="20000"/>
                    </a:ext>
                  </a:extLst>
                </a:gridCol>
                <a:gridCol w="3274100">
                  <a:extLst>
                    <a:ext uri="{9D8B030D-6E8A-4147-A177-3AD203B41FA5}">
                      <a16:colId xmlns:a16="http://schemas.microsoft.com/office/drawing/2014/main" val="20001"/>
                    </a:ext>
                  </a:extLst>
                </a:gridCol>
                <a:gridCol w="772028">
                  <a:extLst>
                    <a:ext uri="{9D8B030D-6E8A-4147-A177-3AD203B41FA5}">
                      <a16:colId xmlns:a16="http://schemas.microsoft.com/office/drawing/2014/main" val="20002"/>
                    </a:ext>
                  </a:extLst>
                </a:gridCol>
                <a:gridCol w="772028">
                  <a:extLst>
                    <a:ext uri="{9D8B030D-6E8A-4147-A177-3AD203B41FA5}">
                      <a16:colId xmlns:a16="http://schemas.microsoft.com/office/drawing/2014/main" val="20003"/>
                    </a:ext>
                  </a:extLst>
                </a:gridCol>
                <a:gridCol w="772028">
                  <a:extLst>
                    <a:ext uri="{9D8B030D-6E8A-4147-A177-3AD203B41FA5}">
                      <a16:colId xmlns:a16="http://schemas.microsoft.com/office/drawing/2014/main" val="20004"/>
                    </a:ext>
                  </a:extLst>
                </a:gridCol>
                <a:gridCol w="772028">
                  <a:extLst>
                    <a:ext uri="{9D8B030D-6E8A-4147-A177-3AD203B41FA5}">
                      <a16:colId xmlns:a16="http://schemas.microsoft.com/office/drawing/2014/main" val="20005"/>
                    </a:ext>
                  </a:extLst>
                </a:gridCol>
                <a:gridCol w="772028">
                  <a:extLst>
                    <a:ext uri="{9D8B030D-6E8A-4147-A177-3AD203B41FA5}">
                      <a16:colId xmlns:a16="http://schemas.microsoft.com/office/drawing/2014/main" val="20006"/>
                    </a:ext>
                  </a:extLst>
                </a:gridCol>
              </a:tblGrid>
              <a:tr h="361950">
                <a:tc>
                  <a:txBody>
                    <a:bodyPr/>
                    <a:lstStyle/>
                    <a:p>
                      <a:pPr algn="l" fontAlgn="b"/>
                      <a:r>
                        <a:rPr lang="tr-TR" sz="1500" u="none" strike="noStrike">
                          <a:effectLst/>
                        </a:rPr>
                        <a:t> </a:t>
                      </a:r>
                      <a:endParaRPr lang="tr-TR" sz="1500" b="0" i="0" u="none" strike="noStrike">
                        <a:effectLst/>
                        <a:latin typeface="Arial"/>
                      </a:endParaRPr>
                    </a:p>
                  </a:txBody>
                  <a:tcPr marL="0" marR="0" marT="0" marB="0" anchor="b"/>
                </a:tc>
                <a:tc>
                  <a:txBody>
                    <a:bodyPr/>
                    <a:lstStyle/>
                    <a:p>
                      <a:pPr algn="ctr" fontAlgn="auto"/>
                      <a:r>
                        <a:rPr lang="tr-TR" sz="1500" u="none" strike="noStrike">
                          <a:effectLst/>
                        </a:rPr>
                        <a:t>Fiziksel özellik</a:t>
                      </a:r>
                      <a:endParaRPr lang="tr-TR" sz="1500" b="0" i="0" u="none" strike="noStrike">
                        <a:effectLst/>
                        <a:latin typeface="Arial"/>
                      </a:endParaRPr>
                    </a:p>
                  </a:txBody>
                  <a:tcPr marL="0" marR="0" marT="0" marB="0" anchor="b"/>
                </a:tc>
                <a:tc>
                  <a:txBody>
                    <a:bodyPr/>
                    <a:lstStyle/>
                    <a:p>
                      <a:pPr algn="ctr" fontAlgn="auto"/>
                      <a:r>
                        <a:rPr lang="tr-TR" sz="1500" u="none" strike="noStrike">
                          <a:effectLst/>
                        </a:rPr>
                        <a:t>Zehir</a:t>
                      </a:r>
                      <a:endParaRPr lang="tr-TR" sz="1500" b="0" i="0" u="none" strike="noStrike">
                        <a:effectLst/>
                        <a:latin typeface="Arial"/>
                      </a:endParaRPr>
                    </a:p>
                  </a:txBody>
                  <a:tcPr marL="0" marR="0" marT="0" marB="0" anchor="b"/>
                </a:tc>
                <a:tc>
                  <a:txBody>
                    <a:bodyPr/>
                    <a:lstStyle/>
                    <a:p>
                      <a:pPr algn="ctr" fontAlgn="auto"/>
                      <a:r>
                        <a:rPr lang="tr-TR" sz="1500" u="none" strike="noStrike">
                          <a:effectLst/>
                        </a:rPr>
                        <a:t>Yoğunluk (kg/m³)</a:t>
                      </a:r>
                      <a:endParaRPr lang="tr-TR" sz="1500" b="0" i="0" u="none" strike="noStrike">
                        <a:effectLst/>
                        <a:latin typeface="Arial"/>
                      </a:endParaRPr>
                    </a:p>
                  </a:txBody>
                  <a:tcPr marL="0" marR="0" marT="0" marB="0" anchor="b"/>
                </a:tc>
                <a:tc>
                  <a:txBody>
                    <a:bodyPr/>
                    <a:lstStyle/>
                    <a:p>
                      <a:pPr algn="ctr" fontAlgn="auto"/>
                      <a:r>
                        <a:rPr lang="tr-TR" sz="1500" u="none" strike="noStrike">
                          <a:effectLst/>
                        </a:rPr>
                        <a:t>Emniyet sınırı (%)</a:t>
                      </a:r>
                      <a:endParaRPr lang="tr-TR" sz="1500" b="0" i="0" u="none" strike="noStrike">
                        <a:effectLst/>
                        <a:latin typeface="Arial"/>
                      </a:endParaRPr>
                    </a:p>
                  </a:txBody>
                  <a:tcPr marL="0" marR="0" marT="0" marB="0" anchor="b"/>
                </a:tc>
                <a:tc>
                  <a:txBody>
                    <a:bodyPr/>
                    <a:lstStyle/>
                    <a:p>
                      <a:pPr algn="ctr" fontAlgn="auto"/>
                      <a:r>
                        <a:rPr lang="tr-TR" sz="1500" u="none" strike="noStrike">
                          <a:effectLst/>
                        </a:rPr>
                        <a:t>Ani ölüm sınırı</a:t>
                      </a:r>
                      <a:endParaRPr lang="tr-TR" sz="1500" b="0" i="0" u="none" strike="noStrike">
                        <a:effectLst/>
                        <a:latin typeface="Arial"/>
                      </a:endParaRPr>
                    </a:p>
                  </a:txBody>
                  <a:tcPr marL="0" marR="0" marT="0" marB="0" anchor="b"/>
                </a:tc>
                <a:tc>
                  <a:txBody>
                    <a:bodyPr/>
                    <a:lstStyle/>
                    <a:p>
                      <a:pPr algn="ctr" fontAlgn="auto"/>
                      <a:r>
                        <a:rPr lang="tr-TR" sz="1500" u="none" strike="noStrike">
                          <a:effectLst/>
                        </a:rPr>
                        <a:t>Patlama % si</a:t>
                      </a:r>
                      <a:endParaRPr lang="tr-TR" sz="1500" b="0" i="0" u="none" strike="noStrike">
                        <a:effectLst/>
                        <a:latin typeface="Arial"/>
                      </a:endParaRPr>
                    </a:p>
                  </a:txBody>
                  <a:tcPr marL="0" marR="0" marT="0" marB="0" anchor="b"/>
                </a:tc>
                <a:extLst>
                  <a:ext uri="{0D108BD9-81ED-4DB2-BD59-A6C34878D82A}">
                    <a16:rowId xmlns:a16="http://schemas.microsoft.com/office/drawing/2014/main" val="10000"/>
                  </a:ext>
                </a:extLst>
              </a:tr>
              <a:tr h="180975">
                <a:tc>
                  <a:txBody>
                    <a:bodyPr/>
                    <a:lstStyle/>
                    <a:p>
                      <a:pPr algn="l" fontAlgn="b"/>
                      <a:r>
                        <a:rPr lang="tr-TR" sz="1500" u="none" strike="noStrike">
                          <a:effectLst/>
                        </a:rPr>
                        <a:t>Hidrojen (H₂)</a:t>
                      </a:r>
                      <a:endParaRPr lang="tr-TR" sz="1500" b="0" i="0" u="none" strike="noStrike">
                        <a:effectLst/>
                        <a:latin typeface="Arial"/>
                      </a:endParaRPr>
                    </a:p>
                  </a:txBody>
                  <a:tcPr marL="0" marR="0" marT="0" marB="0" anchor="b"/>
                </a:tc>
                <a:tc>
                  <a:txBody>
                    <a:bodyPr/>
                    <a:lstStyle/>
                    <a:p>
                      <a:pPr algn="l" fontAlgn="b"/>
                      <a:r>
                        <a:rPr lang="tr-TR" sz="1500" u="none" strike="noStrike">
                          <a:effectLst/>
                        </a:rPr>
                        <a:t>renksiz, kokusuz, tatsız</a:t>
                      </a:r>
                      <a:endParaRPr lang="tr-TR" sz="1500" b="0" i="0" u="none" strike="noStrike">
                        <a:effectLst/>
                        <a:latin typeface="Arial"/>
                      </a:endParaRPr>
                    </a:p>
                  </a:txBody>
                  <a:tcPr marL="0" marR="0" marT="0" marB="0" anchor="b"/>
                </a:tc>
                <a:tc>
                  <a:txBody>
                    <a:bodyPr/>
                    <a:lstStyle/>
                    <a:p>
                      <a:pPr algn="ctr" fontAlgn="b"/>
                      <a:r>
                        <a:rPr lang="tr-TR" sz="1500" u="none" strike="noStrike">
                          <a:effectLst/>
                        </a:rPr>
                        <a:t> </a:t>
                      </a:r>
                      <a:endParaRPr lang="tr-TR" sz="1500" b="0" i="0" u="none" strike="noStrike">
                        <a:effectLst/>
                        <a:latin typeface="Arial"/>
                      </a:endParaRPr>
                    </a:p>
                  </a:txBody>
                  <a:tcPr marL="0" marR="0" marT="0" marB="0" anchor="b"/>
                </a:tc>
                <a:tc>
                  <a:txBody>
                    <a:bodyPr/>
                    <a:lstStyle/>
                    <a:p>
                      <a:pPr algn="ctr" fontAlgn="b"/>
                      <a:r>
                        <a:rPr lang="tr-TR" sz="1500" u="none" strike="noStrike">
                          <a:effectLst/>
                        </a:rPr>
                        <a:t>0,09</a:t>
                      </a:r>
                      <a:endParaRPr lang="tr-TR" sz="1500" b="0" i="0" u="none" strike="noStrike">
                        <a:effectLst/>
                        <a:latin typeface="Arial"/>
                      </a:endParaRPr>
                    </a:p>
                  </a:txBody>
                  <a:tcPr marL="0" marR="0" marT="0" marB="0" anchor="b"/>
                </a:tc>
                <a:tc>
                  <a:txBody>
                    <a:bodyPr/>
                    <a:lstStyle/>
                    <a:p>
                      <a:pPr algn="ctr" fontAlgn="b"/>
                      <a:r>
                        <a:rPr lang="tr-TR" sz="1500" u="none" strike="noStrike">
                          <a:effectLst/>
                        </a:rPr>
                        <a:t> </a:t>
                      </a:r>
                      <a:endParaRPr lang="tr-TR" sz="1500" b="0" i="0" u="none" strike="noStrike">
                        <a:effectLst/>
                        <a:latin typeface="Arial"/>
                      </a:endParaRPr>
                    </a:p>
                  </a:txBody>
                  <a:tcPr marL="0" marR="0" marT="0" marB="0" anchor="b"/>
                </a:tc>
                <a:tc>
                  <a:txBody>
                    <a:bodyPr/>
                    <a:lstStyle/>
                    <a:p>
                      <a:pPr algn="ctr" fontAlgn="b"/>
                      <a:r>
                        <a:rPr lang="tr-TR" sz="1500" u="none" strike="noStrike">
                          <a:effectLst/>
                        </a:rPr>
                        <a:t> </a:t>
                      </a:r>
                      <a:endParaRPr lang="tr-TR" sz="1500" b="0" i="0" u="none" strike="noStrike">
                        <a:effectLst/>
                        <a:latin typeface="Arial"/>
                      </a:endParaRPr>
                    </a:p>
                  </a:txBody>
                  <a:tcPr marL="0" marR="0" marT="0" marB="0" anchor="b"/>
                </a:tc>
                <a:tc>
                  <a:txBody>
                    <a:bodyPr/>
                    <a:lstStyle/>
                    <a:p>
                      <a:pPr algn="ctr" fontAlgn="b"/>
                      <a:r>
                        <a:rPr lang="tr-TR" sz="1500" u="none" strike="noStrike" dirty="0">
                          <a:effectLst/>
                        </a:rPr>
                        <a:t>4</a:t>
                      </a:r>
                      <a:endParaRPr lang="tr-TR" sz="1500" b="0" i="0" u="none" strike="noStrike" dirty="0">
                        <a:effectLst/>
                        <a:latin typeface="Arial"/>
                      </a:endParaRPr>
                    </a:p>
                  </a:txBody>
                  <a:tcPr marL="0" marR="0" marT="0" marB="0" anchor="b"/>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705440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title"/>
          </p:nvPr>
        </p:nvSpPr>
        <p:spPr>
          <a:xfrm>
            <a:off x="395536" y="1484784"/>
            <a:ext cx="8153400" cy="496416"/>
          </a:xfrm>
        </p:spPr>
        <p:txBody>
          <a:bodyPr>
            <a:normAutofit/>
          </a:bodyPr>
          <a:lstStyle/>
          <a:p>
            <a:r>
              <a:rPr lang="tr-TR" sz="2000" dirty="0"/>
              <a:t>Grizu (</a:t>
            </a:r>
            <a:r>
              <a:rPr lang="tr-TR" sz="2000" dirty="0" err="1"/>
              <a:t>Metan+Hava</a:t>
            </a:r>
            <a:r>
              <a:rPr lang="tr-TR" sz="2000" dirty="0"/>
              <a:t>)</a:t>
            </a:r>
          </a:p>
        </p:txBody>
      </p:sp>
      <p:sp>
        <p:nvSpPr>
          <p:cNvPr id="3" name="İçerik Yer Tutucusu 2"/>
          <p:cNvSpPr>
            <a:spLocks noGrp="1"/>
          </p:cNvSpPr>
          <p:nvPr>
            <p:ph sz="quarter" idx="4294967295"/>
          </p:nvPr>
        </p:nvSpPr>
        <p:spPr>
          <a:xfrm>
            <a:off x="107504" y="2209802"/>
            <a:ext cx="8856984" cy="1867271"/>
          </a:xfrm>
        </p:spPr>
        <p:txBody>
          <a:bodyPr>
            <a:normAutofit/>
          </a:bodyPr>
          <a:lstStyle/>
          <a:p>
            <a:r>
              <a:rPr lang="tr-TR" sz="1600" dirty="0"/>
              <a:t>Kömür, bitki ve hayvan organizmalarının karmaşık kimyasal reaksiyonlarının birbiri ardına geliştiği bir çevre ortamında kömürleşme olayına maruz kalmasıyla oluşmuş organik bir gazdır.</a:t>
            </a:r>
          </a:p>
          <a:p>
            <a:pPr>
              <a:lnSpc>
                <a:spcPct val="90000"/>
              </a:lnSpc>
              <a:defRPr/>
            </a:pPr>
            <a:r>
              <a:rPr lang="tr-TR" sz="1600" dirty="0"/>
              <a:t>Bu proses sonucunda; karbondioksit, metan, su buharı ve diğer bazı gazlar açığa çıkar.</a:t>
            </a:r>
          </a:p>
          <a:p>
            <a:pPr marL="0" indent="0">
              <a:buNone/>
              <a:defRPr/>
            </a:pPr>
            <a:r>
              <a:rPr lang="tr-TR" sz="1600" dirty="0"/>
              <a:t>4 C</a:t>
            </a:r>
            <a:r>
              <a:rPr lang="tr-TR" sz="1600" baseline="-25000" dirty="0"/>
              <a:t>6</a:t>
            </a:r>
            <a:r>
              <a:rPr lang="tr-TR" sz="1600" dirty="0"/>
              <a:t>H</a:t>
            </a:r>
            <a:r>
              <a:rPr lang="tr-TR" sz="1600" baseline="-25000" dirty="0"/>
              <a:t>10</a:t>
            </a:r>
            <a:r>
              <a:rPr lang="tr-TR" sz="1600" dirty="0"/>
              <a:t>O</a:t>
            </a:r>
            <a:r>
              <a:rPr lang="tr-TR" sz="1600" baseline="-25000" dirty="0"/>
              <a:t>5</a:t>
            </a:r>
            <a:r>
              <a:rPr lang="tr-TR" sz="1600" dirty="0"/>
              <a:t> </a:t>
            </a:r>
            <a:r>
              <a:rPr lang="tr-TR" sz="1600" dirty="0">
                <a:sym typeface="Symbol"/>
              </a:rPr>
              <a:t></a:t>
            </a:r>
            <a:r>
              <a:rPr lang="tr-TR" sz="1600" dirty="0"/>
              <a:t> 7 </a:t>
            </a:r>
            <a:r>
              <a:rPr lang="tr-TR" sz="1600" dirty="0">
                <a:solidFill>
                  <a:srgbClr val="FF0000"/>
                </a:solidFill>
              </a:rPr>
              <a:t>CH</a:t>
            </a:r>
            <a:r>
              <a:rPr lang="tr-TR" sz="1600" baseline="-25000" dirty="0">
                <a:solidFill>
                  <a:srgbClr val="FF0000"/>
                </a:solidFill>
              </a:rPr>
              <a:t>4</a:t>
            </a:r>
            <a:r>
              <a:rPr lang="tr-TR" sz="1600" dirty="0"/>
              <a:t> + 8 CO</a:t>
            </a:r>
            <a:r>
              <a:rPr lang="tr-TR" sz="1600" baseline="-25000" dirty="0"/>
              <a:t>2</a:t>
            </a:r>
            <a:r>
              <a:rPr lang="tr-TR" sz="1600" dirty="0"/>
              <a:t> + 3 H</a:t>
            </a:r>
            <a:r>
              <a:rPr lang="tr-TR" sz="1600" baseline="-25000" dirty="0"/>
              <a:t>2</a:t>
            </a:r>
            <a:r>
              <a:rPr lang="tr-TR" sz="1600" dirty="0"/>
              <a:t>O + </a:t>
            </a:r>
            <a:r>
              <a:rPr lang="tr-TR" sz="1600" dirty="0">
                <a:solidFill>
                  <a:srgbClr val="FF0000"/>
                </a:solidFill>
              </a:rPr>
              <a:t>C</a:t>
            </a:r>
            <a:r>
              <a:rPr lang="tr-TR" sz="1600" baseline="-25000" dirty="0">
                <a:solidFill>
                  <a:srgbClr val="FF0000"/>
                </a:solidFill>
              </a:rPr>
              <a:t>9</a:t>
            </a:r>
            <a:r>
              <a:rPr lang="tr-TR" sz="1600" dirty="0">
                <a:solidFill>
                  <a:srgbClr val="FF0000"/>
                </a:solidFill>
              </a:rPr>
              <a:t>H</a:t>
            </a:r>
            <a:r>
              <a:rPr lang="tr-TR" sz="1600" baseline="-25000" dirty="0">
                <a:solidFill>
                  <a:srgbClr val="FF0000"/>
                </a:solidFill>
              </a:rPr>
              <a:t>10</a:t>
            </a:r>
            <a:r>
              <a:rPr lang="tr-TR" sz="1600" dirty="0">
                <a:solidFill>
                  <a:srgbClr val="FF0000"/>
                </a:solidFill>
              </a:rPr>
              <a:t>O  (Kömür)</a:t>
            </a:r>
          </a:p>
          <a:p>
            <a:pPr marL="0" indent="0">
              <a:buNone/>
              <a:defRPr/>
            </a:pPr>
            <a:endParaRPr lang="tr-TR" sz="1600" dirty="0"/>
          </a:p>
        </p:txBody>
      </p:sp>
      <p:graphicFrame>
        <p:nvGraphicFramePr>
          <p:cNvPr id="5" name="Tablo 4"/>
          <p:cNvGraphicFramePr>
            <a:graphicFrameLocks noGrp="1"/>
          </p:cNvGraphicFramePr>
          <p:nvPr/>
        </p:nvGraphicFramePr>
        <p:xfrm>
          <a:off x="196923" y="4221088"/>
          <a:ext cx="8926511" cy="1283590"/>
        </p:xfrm>
        <a:graphic>
          <a:graphicData uri="http://schemas.openxmlformats.org/drawingml/2006/table">
            <a:tbl>
              <a:tblPr firstRow="1" firstCol="1" bandRow="1">
                <a:tableStyleId>{5C22544A-7EE6-4342-B048-85BDC9FD1C3A}</a:tableStyleId>
              </a:tblPr>
              <a:tblGrid>
                <a:gridCol w="1399456">
                  <a:extLst>
                    <a:ext uri="{9D8B030D-6E8A-4147-A177-3AD203B41FA5}">
                      <a16:colId xmlns:a16="http://schemas.microsoft.com/office/drawing/2014/main" val="20000"/>
                    </a:ext>
                  </a:extLst>
                </a:gridCol>
                <a:gridCol w="2808312">
                  <a:extLst>
                    <a:ext uri="{9D8B030D-6E8A-4147-A177-3AD203B41FA5}">
                      <a16:colId xmlns:a16="http://schemas.microsoft.com/office/drawing/2014/main" val="20001"/>
                    </a:ext>
                  </a:extLst>
                </a:gridCol>
                <a:gridCol w="1008112">
                  <a:extLst>
                    <a:ext uri="{9D8B030D-6E8A-4147-A177-3AD203B41FA5}">
                      <a16:colId xmlns:a16="http://schemas.microsoft.com/office/drawing/2014/main" val="20002"/>
                    </a:ext>
                  </a:extLst>
                </a:gridCol>
                <a:gridCol w="1152128">
                  <a:extLst>
                    <a:ext uri="{9D8B030D-6E8A-4147-A177-3AD203B41FA5}">
                      <a16:colId xmlns:a16="http://schemas.microsoft.com/office/drawing/2014/main" val="20003"/>
                    </a:ext>
                  </a:extLst>
                </a:gridCol>
                <a:gridCol w="967067">
                  <a:extLst>
                    <a:ext uri="{9D8B030D-6E8A-4147-A177-3AD203B41FA5}">
                      <a16:colId xmlns:a16="http://schemas.microsoft.com/office/drawing/2014/main" val="20004"/>
                    </a:ext>
                  </a:extLst>
                </a:gridCol>
                <a:gridCol w="689117">
                  <a:extLst>
                    <a:ext uri="{9D8B030D-6E8A-4147-A177-3AD203B41FA5}">
                      <a16:colId xmlns:a16="http://schemas.microsoft.com/office/drawing/2014/main" val="20005"/>
                    </a:ext>
                  </a:extLst>
                </a:gridCol>
                <a:gridCol w="902319">
                  <a:extLst>
                    <a:ext uri="{9D8B030D-6E8A-4147-A177-3AD203B41FA5}">
                      <a16:colId xmlns:a16="http://schemas.microsoft.com/office/drawing/2014/main" val="20006"/>
                    </a:ext>
                  </a:extLst>
                </a:gridCol>
              </a:tblGrid>
              <a:tr h="763654">
                <a:tc>
                  <a:txBody>
                    <a:bodyPr/>
                    <a:lstStyle/>
                    <a:p>
                      <a:pPr>
                        <a:lnSpc>
                          <a:spcPct val="115000"/>
                        </a:lnSpc>
                        <a:spcAft>
                          <a:spcPts val="0"/>
                        </a:spcAft>
                      </a:pPr>
                      <a:r>
                        <a:rPr lang="tr-TR" sz="1500" dirty="0">
                          <a:effectLst/>
                        </a:rPr>
                        <a:t> </a:t>
                      </a:r>
                      <a:endParaRPr lang="tr-TR" sz="1500" dirty="0">
                        <a:effectLst/>
                        <a:latin typeface="Calibri"/>
                        <a:ea typeface="Calibri"/>
                        <a:cs typeface="Times New Roman"/>
                      </a:endParaRPr>
                    </a:p>
                  </a:txBody>
                  <a:tcPr marL="44450" marR="44450" marT="0" marB="0" anchor="b"/>
                </a:tc>
                <a:tc>
                  <a:txBody>
                    <a:bodyPr/>
                    <a:lstStyle/>
                    <a:p>
                      <a:pPr algn="ctr">
                        <a:lnSpc>
                          <a:spcPct val="115000"/>
                        </a:lnSpc>
                        <a:spcAft>
                          <a:spcPts val="0"/>
                        </a:spcAft>
                      </a:pPr>
                      <a:r>
                        <a:rPr lang="tr-TR" sz="1500" dirty="0">
                          <a:effectLst/>
                        </a:rPr>
                        <a:t>Fiziksel özellik</a:t>
                      </a:r>
                      <a:endParaRPr lang="tr-TR" sz="1500" dirty="0">
                        <a:effectLst/>
                        <a:latin typeface="Calibri"/>
                        <a:ea typeface="Calibri"/>
                        <a:cs typeface="Times New Roman"/>
                      </a:endParaRPr>
                    </a:p>
                  </a:txBody>
                  <a:tcPr marL="44450" marR="44450" marT="0" marB="0" anchor="b"/>
                </a:tc>
                <a:tc>
                  <a:txBody>
                    <a:bodyPr/>
                    <a:lstStyle/>
                    <a:p>
                      <a:pPr algn="ctr">
                        <a:lnSpc>
                          <a:spcPct val="115000"/>
                        </a:lnSpc>
                        <a:spcAft>
                          <a:spcPts val="0"/>
                        </a:spcAft>
                      </a:pPr>
                      <a:r>
                        <a:rPr lang="tr-TR" sz="1500" dirty="0">
                          <a:effectLst/>
                        </a:rPr>
                        <a:t>Zehir</a:t>
                      </a:r>
                      <a:endParaRPr lang="tr-TR" sz="1500" dirty="0">
                        <a:effectLst/>
                        <a:latin typeface="Calibri"/>
                        <a:ea typeface="Calibri"/>
                        <a:cs typeface="Times New Roman"/>
                      </a:endParaRPr>
                    </a:p>
                  </a:txBody>
                  <a:tcPr marL="44450" marR="44450" marT="0" marB="0" anchor="b"/>
                </a:tc>
                <a:tc>
                  <a:txBody>
                    <a:bodyPr/>
                    <a:lstStyle/>
                    <a:p>
                      <a:pPr algn="ctr">
                        <a:lnSpc>
                          <a:spcPct val="115000"/>
                        </a:lnSpc>
                        <a:spcAft>
                          <a:spcPts val="0"/>
                        </a:spcAft>
                      </a:pPr>
                      <a:r>
                        <a:rPr lang="tr-TR" sz="1500" dirty="0">
                          <a:effectLst/>
                        </a:rPr>
                        <a:t>Yoğunluk (kg/m³)</a:t>
                      </a:r>
                      <a:endParaRPr lang="tr-TR" sz="1500" dirty="0">
                        <a:effectLst/>
                        <a:latin typeface="Calibri"/>
                        <a:ea typeface="Calibri"/>
                        <a:cs typeface="Times New Roman"/>
                      </a:endParaRPr>
                    </a:p>
                  </a:txBody>
                  <a:tcPr marL="44450" marR="44450" marT="0" marB="0" anchor="b"/>
                </a:tc>
                <a:tc>
                  <a:txBody>
                    <a:bodyPr/>
                    <a:lstStyle/>
                    <a:p>
                      <a:pPr algn="ctr">
                        <a:lnSpc>
                          <a:spcPct val="115000"/>
                        </a:lnSpc>
                        <a:spcAft>
                          <a:spcPts val="0"/>
                        </a:spcAft>
                      </a:pPr>
                      <a:r>
                        <a:rPr lang="tr-TR" sz="1500" dirty="0">
                          <a:effectLst/>
                        </a:rPr>
                        <a:t>Emniyet sınırı (%)</a:t>
                      </a:r>
                      <a:endParaRPr lang="tr-TR" sz="1500" dirty="0">
                        <a:effectLst/>
                        <a:latin typeface="Calibri"/>
                        <a:ea typeface="Calibri"/>
                        <a:cs typeface="Times New Roman"/>
                      </a:endParaRPr>
                    </a:p>
                  </a:txBody>
                  <a:tcPr marL="44450" marR="44450" marT="0" marB="0" anchor="b"/>
                </a:tc>
                <a:tc>
                  <a:txBody>
                    <a:bodyPr/>
                    <a:lstStyle/>
                    <a:p>
                      <a:pPr algn="ctr">
                        <a:lnSpc>
                          <a:spcPct val="115000"/>
                        </a:lnSpc>
                        <a:spcAft>
                          <a:spcPts val="0"/>
                        </a:spcAft>
                      </a:pPr>
                      <a:r>
                        <a:rPr lang="tr-TR" sz="1500" dirty="0">
                          <a:effectLst/>
                        </a:rPr>
                        <a:t>Ani ölüm sınırı</a:t>
                      </a:r>
                      <a:endParaRPr lang="tr-TR" sz="1500" dirty="0">
                        <a:effectLst/>
                        <a:latin typeface="Calibri"/>
                        <a:ea typeface="Calibri"/>
                        <a:cs typeface="Times New Roman"/>
                      </a:endParaRPr>
                    </a:p>
                  </a:txBody>
                  <a:tcPr marL="44450" marR="44450" marT="0" marB="0" anchor="b"/>
                </a:tc>
                <a:tc>
                  <a:txBody>
                    <a:bodyPr/>
                    <a:lstStyle/>
                    <a:p>
                      <a:pPr algn="ctr">
                        <a:lnSpc>
                          <a:spcPct val="115000"/>
                        </a:lnSpc>
                        <a:spcAft>
                          <a:spcPts val="0"/>
                        </a:spcAft>
                      </a:pPr>
                      <a:r>
                        <a:rPr lang="tr-TR" sz="1500" dirty="0">
                          <a:effectLst/>
                        </a:rPr>
                        <a:t>Patlama % si</a:t>
                      </a:r>
                      <a:endParaRPr lang="tr-TR" sz="1500" dirty="0">
                        <a:effectLst/>
                        <a:latin typeface="Calibri"/>
                        <a:ea typeface="Calibri"/>
                        <a:cs typeface="Times New Roman"/>
                      </a:endParaRPr>
                    </a:p>
                  </a:txBody>
                  <a:tcPr marL="44450" marR="44450" marT="0" marB="0" anchor="b"/>
                </a:tc>
                <a:extLst>
                  <a:ext uri="{0D108BD9-81ED-4DB2-BD59-A6C34878D82A}">
                    <a16:rowId xmlns:a16="http://schemas.microsoft.com/office/drawing/2014/main" val="10000"/>
                  </a:ext>
                </a:extLst>
              </a:tr>
              <a:tr h="244458">
                <a:tc>
                  <a:txBody>
                    <a:bodyPr/>
                    <a:lstStyle/>
                    <a:p>
                      <a:pPr>
                        <a:lnSpc>
                          <a:spcPct val="115000"/>
                        </a:lnSpc>
                        <a:spcAft>
                          <a:spcPts val="0"/>
                        </a:spcAft>
                      </a:pPr>
                      <a:r>
                        <a:rPr lang="tr-TR" sz="1500" dirty="0">
                          <a:effectLst/>
                        </a:rPr>
                        <a:t>Metan (CH</a:t>
                      </a:r>
                      <a:r>
                        <a:rPr lang="tr-TR" sz="1500" baseline="-25000" dirty="0">
                          <a:effectLst/>
                        </a:rPr>
                        <a:t>4</a:t>
                      </a:r>
                      <a:r>
                        <a:rPr lang="tr-TR" sz="1500" dirty="0">
                          <a:effectLst/>
                        </a:rPr>
                        <a:t>)</a:t>
                      </a:r>
                      <a:endParaRPr lang="tr-TR" sz="1500" dirty="0">
                        <a:effectLst/>
                        <a:latin typeface="Calibri"/>
                        <a:ea typeface="Calibri"/>
                        <a:cs typeface="Times New Roman"/>
                      </a:endParaRPr>
                    </a:p>
                  </a:txBody>
                  <a:tcPr marL="44450" marR="44450" marT="0" marB="0" anchor="b"/>
                </a:tc>
                <a:tc>
                  <a:txBody>
                    <a:bodyPr/>
                    <a:lstStyle/>
                    <a:p>
                      <a:pPr>
                        <a:lnSpc>
                          <a:spcPct val="115000"/>
                        </a:lnSpc>
                        <a:spcAft>
                          <a:spcPts val="0"/>
                        </a:spcAft>
                      </a:pPr>
                      <a:r>
                        <a:rPr lang="tr-TR" sz="1500" dirty="0">
                          <a:effectLst/>
                        </a:rPr>
                        <a:t>renksiz, kokusuz, </a:t>
                      </a:r>
                    </a:p>
                    <a:p>
                      <a:pPr>
                        <a:lnSpc>
                          <a:spcPct val="115000"/>
                        </a:lnSpc>
                        <a:spcAft>
                          <a:spcPts val="0"/>
                        </a:spcAft>
                      </a:pPr>
                      <a:r>
                        <a:rPr lang="tr-TR" sz="1500" dirty="0">
                          <a:effectLst/>
                        </a:rPr>
                        <a:t>(çürük elma kokulu !)</a:t>
                      </a:r>
                      <a:endParaRPr lang="tr-TR" sz="1500" dirty="0">
                        <a:effectLst/>
                        <a:latin typeface="Calibri"/>
                        <a:ea typeface="Calibri"/>
                        <a:cs typeface="Times New Roman"/>
                      </a:endParaRPr>
                    </a:p>
                  </a:txBody>
                  <a:tcPr marL="44450" marR="44450" marT="0" marB="0" anchor="b"/>
                </a:tc>
                <a:tc>
                  <a:txBody>
                    <a:bodyPr/>
                    <a:lstStyle/>
                    <a:p>
                      <a:pPr algn="ctr">
                        <a:lnSpc>
                          <a:spcPct val="115000"/>
                        </a:lnSpc>
                        <a:spcAft>
                          <a:spcPts val="0"/>
                        </a:spcAft>
                      </a:pPr>
                      <a:r>
                        <a:rPr lang="tr-TR" sz="1500">
                          <a:effectLst/>
                        </a:rPr>
                        <a:t>-</a:t>
                      </a:r>
                      <a:endParaRPr lang="tr-TR" sz="1500">
                        <a:effectLst/>
                        <a:latin typeface="Calibri"/>
                        <a:ea typeface="Calibri"/>
                        <a:cs typeface="Times New Roman"/>
                      </a:endParaRPr>
                    </a:p>
                  </a:txBody>
                  <a:tcPr marL="44450" marR="44450" marT="0" marB="0" anchor="b"/>
                </a:tc>
                <a:tc>
                  <a:txBody>
                    <a:bodyPr/>
                    <a:lstStyle/>
                    <a:p>
                      <a:pPr algn="ctr">
                        <a:lnSpc>
                          <a:spcPct val="115000"/>
                        </a:lnSpc>
                        <a:spcAft>
                          <a:spcPts val="0"/>
                        </a:spcAft>
                      </a:pPr>
                      <a:r>
                        <a:rPr lang="tr-TR" sz="1500">
                          <a:effectLst/>
                        </a:rPr>
                        <a:t>0,716</a:t>
                      </a:r>
                      <a:endParaRPr lang="tr-TR" sz="1500">
                        <a:effectLst/>
                        <a:latin typeface="Calibri"/>
                        <a:ea typeface="Calibri"/>
                        <a:cs typeface="Times New Roman"/>
                      </a:endParaRPr>
                    </a:p>
                  </a:txBody>
                  <a:tcPr marL="44450" marR="44450" marT="0" marB="0" anchor="b"/>
                </a:tc>
                <a:tc>
                  <a:txBody>
                    <a:bodyPr/>
                    <a:lstStyle/>
                    <a:p>
                      <a:pPr algn="ctr">
                        <a:lnSpc>
                          <a:spcPct val="115000"/>
                        </a:lnSpc>
                        <a:spcAft>
                          <a:spcPts val="0"/>
                        </a:spcAft>
                      </a:pPr>
                      <a:r>
                        <a:rPr lang="tr-TR" sz="1500">
                          <a:effectLst/>
                        </a:rPr>
                        <a:t>2</a:t>
                      </a:r>
                      <a:endParaRPr lang="tr-TR" sz="1500">
                        <a:effectLst/>
                        <a:latin typeface="Calibri"/>
                        <a:ea typeface="Calibri"/>
                        <a:cs typeface="Times New Roman"/>
                      </a:endParaRPr>
                    </a:p>
                  </a:txBody>
                  <a:tcPr marL="44450" marR="44450" marT="0" marB="0" anchor="b"/>
                </a:tc>
                <a:tc>
                  <a:txBody>
                    <a:bodyPr/>
                    <a:lstStyle/>
                    <a:p>
                      <a:pPr algn="ctr">
                        <a:lnSpc>
                          <a:spcPct val="115000"/>
                        </a:lnSpc>
                        <a:spcAft>
                          <a:spcPts val="0"/>
                        </a:spcAft>
                      </a:pPr>
                      <a:r>
                        <a:rPr lang="tr-TR" sz="1500">
                          <a:effectLst/>
                        </a:rPr>
                        <a:t>-</a:t>
                      </a:r>
                      <a:endParaRPr lang="tr-TR" sz="1500">
                        <a:effectLst/>
                        <a:latin typeface="Calibri"/>
                        <a:ea typeface="Calibri"/>
                        <a:cs typeface="Times New Roman"/>
                      </a:endParaRPr>
                    </a:p>
                  </a:txBody>
                  <a:tcPr marL="44450" marR="44450" marT="0" marB="0" anchor="b"/>
                </a:tc>
                <a:tc>
                  <a:txBody>
                    <a:bodyPr/>
                    <a:lstStyle/>
                    <a:p>
                      <a:pPr algn="ctr">
                        <a:lnSpc>
                          <a:spcPct val="115000"/>
                        </a:lnSpc>
                        <a:spcAft>
                          <a:spcPts val="0"/>
                        </a:spcAft>
                      </a:pPr>
                      <a:r>
                        <a:rPr lang="tr-TR" sz="1500" dirty="0">
                          <a:effectLst/>
                        </a:rPr>
                        <a:t>5-15</a:t>
                      </a:r>
                      <a:endParaRPr lang="tr-TR" sz="1500" dirty="0">
                        <a:effectLst/>
                        <a:latin typeface="Calibri"/>
                        <a:ea typeface="Calibri"/>
                        <a:cs typeface="Times New Roman"/>
                      </a:endParaRPr>
                    </a:p>
                  </a:txBody>
                  <a:tcPr marL="44450" marR="44450" marT="0" marB="0" anchor="b"/>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9376287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İçerik Yer Tutucusu 2"/>
          <p:cNvSpPr>
            <a:spLocks noGrp="1"/>
          </p:cNvSpPr>
          <p:nvPr>
            <p:ph sz="quarter" idx="4294967295"/>
          </p:nvPr>
        </p:nvSpPr>
        <p:spPr>
          <a:xfrm>
            <a:off x="179512" y="2209801"/>
            <a:ext cx="5821461" cy="3268624"/>
          </a:xfrm>
        </p:spPr>
        <p:txBody>
          <a:bodyPr>
            <a:normAutofit/>
          </a:bodyPr>
          <a:lstStyle/>
          <a:p>
            <a:r>
              <a:rPr lang="tr-TR" sz="2000" dirty="0"/>
              <a:t>Patlama sonrası basınç, patlama öncesi basıncın 7-10 katı olur.</a:t>
            </a:r>
          </a:p>
          <a:p>
            <a:pPr>
              <a:lnSpc>
                <a:spcPct val="90000"/>
              </a:lnSpc>
              <a:defRPr/>
            </a:pPr>
            <a:r>
              <a:rPr lang="tr-TR" sz="2000" dirty="0"/>
              <a:t>Metanın reaksiyonu aşağıdaki gibi gerçekleşmektedir;</a:t>
            </a:r>
          </a:p>
          <a:p>
            <a:pPr marL="0" indent="0">
              <a:buNone/>
              <a:defRPr/>
            </a:pPr>
            <a:r>
              <a:rPr lang="tr-TR" sz="2000" dirty="0"/>
              <a:t>	CH</a:t>
            </a:r>
            <a:r>
              <a:rPr lang="tr-TR" sz="2000" baseline="-25000" dirty="0"/>
              <a:t>4 </a:t>
            </a:r>
            <a:r>
              <a:rPr lang="tr-TR" sz="2000" dirty="0"/>
              <a:t>+ 2 O</a:t>
            </a:r>
            <a:r>
              <a:rPr lang="tr-TR" sz="2000" baseline="-25000" dirty="0"/>
              <a:t>2  </a:t>
            </a:r>
            <a:r>
              <a:rPr lang="tr-TR" sz="2000" dirty="0">
                <a:sym typeface="Symbol"/>
              </a:rPr>
              <a:t></a:t>
            </a:r>
            <a:r>
              <a:rPr lang="tr-TR" sz="2000" dirty="0"/>
              <a:t> CO</a:t>
            </a:r>
            <a:r>
              <a:rPr lang="tr-TR" sz="2000" baseline="-25000" dirty="0"/>
              <a:t>2</a:t>
            </a:r>
            <a:r>
              <a:rPr lang="tr-TR" sz="2000" dirty="0"/>
              <a:t> + 2 H</a:t>
            </a:r>
            <a:r>
              <a:rPr lang="tr-TR" sz="2000" baseline="-25000" dirty="0"/>
              <a:t>2</a:t>
            </a:r>
            <a:r>
              <a:rPr lang="tr-TR" sz="2000" dirty="0"/>
              <a:t>O (metan ve </a:t>
            </a:r>
            <a:r>
              <a:rPr lang="tr-TR" sz="2000" dirty="0" err="1"/>
              <a:t>oksiyen</a:t>
            </a:r>
            <a:r>
              <a:rPr lang="tr-TR" sz="2000" dirty="0"/>
              <a:t> reaksiyonu)</a:t>
            </a:r>
          </a:p>
          <a:p>
            <a:pPr marL="0" indent="0">
              <a:buNone/>
              <a:defRPr/>
            </a:pPr>
            <a:r>
              <a:rPr lang="tr-TR" sz="2000" dirty="0"/>
              <a:t>	CH</a:t>
            </a:r>
            <a:r>
              <a:rPr lang="tr-TR" sz="2000" baseline="-25000" dirty="0"/>
              <a:t>4 </a:t>
            </a:r>
            <a:r>
              <a:rPr lang="tr-TR" sz="2000" dirty="0"/>
              <a:t>+ 2 (O</a:t>
            </a:r>
            <a:r>
              <a:rPr lang="tr-TR" sz="2000" baseline="-25000" dirty="0"/>
              <a:t>2  </a:t>
            </a:r>
            <a:r>
              <a:rPr lang="tr-TR" sz="2000" dirty="0"/>
              <a:t>+ 4 N</a:t>
            </a:r>
            <a:r>
              <a:rPr lang="tr-TR" sz="2000" baseline="-25000" dirty="0"/>
              <a:t>2</a:t>
            </a:r>
            <a:r>
              <a:rPr lang="tr-TR" sz="2000" dirty="0"/>
              <a:t>) </a:t>
            </a:r>
            <a:r>
              <a:rPr lang="tr-TR" sz="2000" dirty="0">
                <a:sym typeface="Symbol"/>
              </a:rPr>
              <a:t></a:t>
            </a:r>
            <a:r>
              <a:rPr lang="tr-TR" sz="2000" dirty="0"/>
              <a:t> CO</a:t>
            </a:r>
            <a:r>
              <a:rPr lang="tr-TR" sz="2000" baseline="-25000" dirty="0"/>
              <a:t>2</a:t>
            </a:r>
            <a:r>
              <a:rPr lang="tr-TR" sz="2000" dirty="0"/>
              <a:t> + 2 H</a:t>
            </a:r>
            <a:r>
              <a:rPr lang="tr-TR" sz="2000" baseline="-25000" dirty="0"/>
              <a:t>2</a:t>
            </a:r>
            <a:r>
              <a:rPr lang="tr-TR" sz="2000" dirty="0"/>
              <a:t>O + 8 N</a:t>
            </a:r>
            <a:r>
              <a:rPr lang="tr-TR" sz="2000" baseline="-25000" dirty="0"/>
              <a:t>2</a:t>
            </a:r>
            <a:r>
              <a:rPr lang="tr-TR" sz="2000" dirty="0"/>
              <a:t> (hava ve oksijen)</a:t>
            </a:r>
          </a:p>
          <a:p>
            <a:endParaRPr lang="tr-TR" sz="2000" dirty="0"/>
          </a:p>
          <a:p>
            <a:endParaRPr lang="tr-TR" sz="2000" dirty="0"/>
          </a:p>
        </p:txBody>
      </p:sp>
      <p:pic>
        <p:nvPicPr>
          <p:cNvPr id="5" name="Picture 4"/>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6000974" y="2171596"/>
            <a:ext cx="3143027" cy="3291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34026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pPr algn="ctr"/>
            <a:r>
              <a:rPr lang="tr-TR" sz="3000" dirty="0"/>
              <a:t>1.Dünyadaki en büyük madencilik kazaları (Felaketleri)</a:t>
            </a:r>
          </a:p>
        </p:txBody>
      </p:sp>
    </p:spTree>
    <p:extLst>
      <p:ext uri="{BB962C8B-B14F-4D97-AF65-F5344CB8AC3E}">
        <p14:creationId xmlns:p14="http://schemas.microsoft.com/office/powerpoint/2010/main" val="6932466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ctrTitle"/>
          </p:nvPr>
        </p:nvSpPr>
        <p:spPr>
          <a:xfrm>
            <a:off x="7740352" y="944725"/>
            <a:ext cx="1075656" cy="540060"/>
          </a:xfrm>
        </p:spPr>
        <p:txBody>
          <a:bodyPr>
            <a:normAutofit/>
          </a:bodyPr>
          <a:lstStyle/>
          <a:p>
            <a:r>
              <a:rPr lang="tr-TR" sz="3000" dirty="0"/>
              <a:t>1/5</a:t>
            </a:r>
          </a:p>
        </p:txBody>
      </p:sp>
      <p:sp>
        <p:nvSpPr>
          <p:cNvPr id="3" name="Alt Başlık 2"/>
          <p:cNvSpPr>
            <a:spLocks noGrp="1"/>
          </p:cNvSpPr>
          <p:nvPr>
            <p:ph type="subTitle" idx="1"/>
          </p:nvPr>
        </p:nvSpPr>
        <p:spPr>
          <a:xfrm>
            <a:off x="323528" y="998730"/>
            <a:ext cx="6400800" cy="594066"/>
          </a:xfrm>
        </p:spPr>
        <p:txBody>
          <a:bodyPr/>
          <a:lstStyle/>
          <a:p>
            <a:pPr algn="l"/>
            <a:r>
              <a:rPr lang="tr-TR" b="1" dirty="0" err="1"/>
              <a:t>Benxihu</a:t>
            </a:r>
            <a:r>
              <a:rPr lang="tr-TR" b="1" dirty="0"/>
              <a:t> </a:t>
            </a:r>
            <a:r>
              <a:rPr lang="tr-TR" b="1" dirty="0" err="1"/>
              <a:t>Colliery</a:t>
            </a:r>
            <a:endParaRPr lang="tr-TR" b="1" dirty="0"/>
          </a:p>
        </p:txBody>
      </p:sp>
      <p:graphicFrame>
        <p:nvGraphicFramePr>
          <p:cNvPr id="5" name="Tablo 4"/>
          <p:cNvGraphicFramePr>
            <a:graphicFrameLocks noGrp="1"/>
          </p:cNvGraphicFramePr>
          <p:nvPr/>
        </p:nvGraphicFramePr>
        <p:xfrm>
          <a:off x="179512" y="1430778"/>
          <a:ext cx="4444810" cy="2087880"/>
        </p:xfrm>
        <a:graphic>
          <a:graphicData uri="http://schemas.openxmlformats.org/drawingml/2006/table">
            <a:tbl>
              <a:tblPr firstRow="1" bandRow="1">
                <a:tableStyleId>{5C22544A-7EE6-4342-B048-85BDC9FD1C3A}</a:tableStyleId>
              </a:tblPr>
              <a:tblGrid>
                <a:gridCol w="139681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278130">
                <a:tc>
                  <a:txBody>
                    <a:bodyPr/>
                    <a:lstStyle/>
                    <a:p>
                      <a:r>
                        <a:rPr lang="tr-TR" sz="1400" dirty="0"/>
                        <a:t>Yer</a:t>
                      </a:r>
                    </a:p>
                  </a:txBody>
                  <a:tcPr marT="34290" marB="34290"/>
                </a:tc>
                <a:tc>
                  <a:txBody>
                    <a:bodyPr/>
                    <a:lstStyle/>
                    <a:p>
                      <a:r>
                        <a:rPr lang="tr-TR" sz="1400" dirty="0"/>
                        <a:t>Çin</a:t>
                      </a:r>
                    </a:p>
                  </a:txBody>
                  <a:tcPr marT="34290" marB="34290"/>
                </a:tc>
                <a:extLst>
                  <a:ext uri="{0D108BD9-81ED-4DB2-BD59-A6C34878D82A}">
                    <a16:rowId xmlns:a16="http://schemas.microsoft.com/office/drawing/2014/main" val="10000"/>
                  </a:ext>
                </a:extLst>
              </a:tr>
              <a:tr h="278130">
                <a:tc>
                  <a:txBody>
                    <a:bodyPr/>
                    <a:lstStyle/>
                    <a:p>
                      <a:r>
                        <a:rPr lang="tr-TR" sz="1400" dirty="0"/>
                        <a:t>Tarih</a:t>
                      </a:r>
                    </a:p>
                  </a:txBody>
                  <a:tcPr marT="34290" marB="34290"/>
                </a:tc>
                <a:tc>
                  <a:txBody>
                    <a:bodyPr/>
                    <a:lstStyle/>
                    <a:p>
                      <a:r>
                        <a:rPr lang="tr-TR" sz="1400" dirty="0"/>
                        <a:t>26 Nisan 1942</a:t>
                      </a:r>
                    </a:p>
                  </a:txBody>
                  <a:tcPr marT="34290" marB="34290"/>
                </a:tc>
                <a:extLst>
                  <a:ext uri="{0D108BD9-81ED-4DB2-BD59-A6C34878D82A}">
                    <a16:rowId xmlns:a16="http://schemas.microsoft.com/office/drawing/2014/main" val="10001"/>
                  </a:ext>
                </a:extLst>
              </a:tr>
              <a:tr h="2781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400" dirty="0"/>
                        <a:t>Maden Tipi</a:t>
                      </a:r>
                    </a:p>
                  </a:txBody>
                  <a:tcPr marT="34290" marB="34290"/>
                </a:tc>
                <a:tc>
                  <a:txBody>
                    <a:bodyPr/>
                    <a:lstStyle/>
                    <a:p>
                      <a:r>
                        <a:rPr lang="tr-TR" sz="1400" dirty="0"/>
                        <a:t>Kömür</a:t>
                      </a:r>
                    </a:p>
                  </a:txBody>
                  <a:tcPr marT="34290" marB="34290"/>
                </a:tc>
                <a:extLst>
                  <a:ext uri="{0D108BD9-81ED-4DB2-BD59-A6C34878D82A}">
                    <a16:rowId xmlns:a16="http://schemas.microsoft.com/office/drawing/2014/main" val="10002"/>
                  </a:ext>
                </a:extLst>
              </a:tr>
              <a:tr h="480060">
                <a:tc>
                  <a:txBody>
                    <a:bodyPr/>
                    <a:lstStyle/>
                    <a:p>
                      <a:r>
                        <a:rPr lang="tr-TR" sz="1400" dirty="0"/>
                        <a:t>Kaza sebebi</a:t>
                      </a:r>
                    </a:p>
                  </a:txBody>
                  <a:tcPr marT="34290" marB="34290"/>
                </a:tc>
                <a:tc>
                  <a:txBody>
                    <a:bodyPr/>
                    <a:lstStyle/>
                    <a:p>
                      <a:r>
                        <a:rPr lang="tr-TR" sz="1400" dirty="0"/>
                        <a:t>Kömür tozu patlaması</a:t>
                      </a:r>
                    </a:p>
                  </a:txBody>
                  <a:tcPr marT="34290" marB="34290"/>
                </a:tc>
                <a:extLst>
                  <a:ext uri="{0D108BD9-81ED-4DB2-BD59-A6C34878D82A}">
                    <a16:rowId xmlns:a16="http://schemas.microsoft.com/office/drawing/2014/main" val="10003"/>
                  </a:ext>
                </a:extLst>
              </a:tr>
              <a:tr h="278130">
                <a:tc>
                  <a:txBody>
                    <a:bodyPr/>
                    <a:lstStyle/>
                    <a:p>
                      <a:r>
                        <a:rPr lang="tr-TR" sz="1400" dirty="0"/>
                        <a:t>Ölü sayısı</a:t>
                      </a:r>
                    </a:p>
                  </a:txBody>
                  <a:tcPr marT="34290" marB="34290"/>
                </a:tc>
                <a:tc>
                  <a:txBody>
                    <a:bodyPr/>
                    <a:lstStyle/>
                    <a:p>
                      <a:r>
                        <a:rPr lang="tr-TR" sz="1400" dirty="0"/>
                        <a:t>1549</a:t>
                      </a:r>
                    </a:p>
                  </a:txBody>
                  <a:tcPr marT="34290" marB="34290"/>
                </a:tc>
                <a:extLst>
                  <a:ext uri="{0D108BD9-81ED-4DB2-BD59-A6C34878D82A}">
                    <a16:rowId xmlns:a16="http://schemas.microsoft.com/office/drawing/2014/main" val="10004"/>
                  </a:ext>
                </a:extLst>
              </a:tr>
              <a:tr h="480060">
                <a:tc>
                  <a:txBody>
                    <a:bodyPr/>
                    <a:lstStyle/>
                    <a:p>
                      <a:r>
                        <a:rPr lang="tr-TR" sz="1400" dirty="0"/>
                        <a:t>Yaralı sayısı</a:t>
                      </a:r>
                    </a:p>
                  </a:txBody>
                  <a:tcPr marT="34290" marB="34290"/>
                </a:tc>
                <a:tc>
                  <a:txBody>
                    <a:bodyPr/>
                    <a:lstStyle/>
                    <a:p>
                      <a:endParaRPr lang="tr-TR" sz="1400" dirty="0"/>
                    </a:p>
                  </a:txBody>
                  <a:tcPr marT="34290" marB="34290"/>
                </a:tc>
                <a:extLst>
                  <a:ext uri="{0D108BD9-81ED-4DB2-BD59-A6C34878D82A}">
                    <a16:rowId xmlns:a16="http://schemas.microsoft.com/office/drawing/2014/main" val="10005"/>
                  </a:ext>
                </a:extLst>
              </a:tr>
            </a:tbl>
          </a:graphicData>
        </a:graphic>
      </p:graphicFrame>
      <p:sp>
        <p:nvSpPr>
          <p:cNvPr id="6" name="İçerik Yer Tutucusu 2"/>
          <p:cNvSpPr txBox="1">
            <a:spLocks/>
          </p:cNvSpPr>
          <p:nvPr/>
        </p:nvSpPr>
        <p:spPr>
          <a:xfrm>
            <a:off x="5292080" y="1538790"/>
            <a:ext cx="3754760" cy="4385946"/>
          </a:xfrm>
          <a:prstGeom prst="rect">
            <a:avLst/>
          </a:prstGeom>
        </p:spPr>
        <p:txBody>
          <a:bodyPr vert="horz" lIns="0" rIns="18288">
            <a:normAutofit fontScale="62500" lnSpcReduction="20000"/>
          </a:bodyPr>
          <a:lstStyle>
            <a:lvl1pPr marL="0" marR="45720" indent="0" algn="r" rtl="0" eaLnBrk="1" latinLnBrk="0" hangingPunct="1">
              <a:spcBef>
                <a:spcPct val="20000"/>
              </a:spcBef>
              <a:buClr>
                <a:schemeClr val="accent3"/>
              </a:buClr>
              <a:buSzPct val="95000"/>
              <a:buFont typeface="Wingdings 2"/>
              <a:buNone/>
              <a:defRPr kumimoji="0" sz="2600" kern="1200">
                <a:solidFill>
                  <a:schemeClr val="tx1"/>
                </a:solidFill>
                <a:latin typeface="+mn-lt"/>
                <a:ea typeface="+mn-ea"/>
                <a:cs typeface="+mn-cs"/>
              </a:defRPr>
            </a:lvl1pPr>
            <a:lvl2pPr marL="457200" indent="0" algn="ctr" rtl="0" eaLnBrk="1" latinLnBrk="0" hangingPunct="1">
              <a:spcBef>
                <a:spcPct val="20000"/>
              </a:spcBef>
              <a:buClr>
                <a:schemeClr val="accent1"/>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70000"/>
              <a:buFont typeface="Wingdings 2"/>
              <a:buNone/>
              <a:defRPr kumimoji="0" sz="21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65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65000"/>
              <a:buFont typeface="Wingdings 2"/>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SzPct val="80000"/>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6"/>
              </a:buClr>
              <a:buSzPct val="80000"/>
              <a:buFont typeface="Wingdings 2"/>
              <a:buNone/>
              <a:defRPr kumimoji="0" sz="1600" kern="1200" baseline="0">
                <a:solidFill>
                  <a:schemeClr val="tx1"/>
                </a:solidFill>
                <a:latin typeface="+mn-lt"/>
                <a:ea typeface="+mn-ea"/>
                <a:cs typeface="+mn-cs"/>
              </a:defRPr>
            </a:lvl7pPr>
            <a:lvl8pPr marL="3200400" indent="0" algn="ctr" rtl="0" eaLnBrk="1" latinLnBrk="0" hangingPunct="1">
              <a:spcBef>
                <a:spcPct val="20000"/>
              </a:spcBef>
              <a:buClr>
                <a:schemeClr val="tx2"/>
              </a:buClr>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r>
              <a:rPr lang="en-US" dirty="0"/>
              <a:t>This iron and coal mine started under dual Chinese and Japanese control in 1905, but the mine was in territory invaded by the Japanese and became a mine using Japanese forced labor. On </a:t>
            </a:r>
            <a:r>
              <a:rPr lang="en-US" b="1" dirty="0">
                <a:solidFill>
                  <a:srgbClr val="FF0000"/>
                </a:solidFill>
              </a:rPr>
              <a:t>April 26, 1942</a:t>
            </a:r>
            <a:r>
              <a:rPr lang="en-US" dirty="0"/>
              <a:t>, a coal-dust explosion -- a prevalent hazard in underground mines -- killed a full third of the workers on duty at the time:</a:t>
            </a:r>
            <a:r>
              <a:rPr lang="en-US" dirty="0">
                <a:solidFill>
                  <a:srgbClr val="FF0000"/>
                </a:solidFill>
              </a:rPr>
              <a:t> </a:t>
            </a:r>
            <a:r>
              <a:rPr lang="en-US" b="1" dirty="0">
                <a:solidFill>
                  <a:srgbClr val="FF0000"/>
                </a:solidFill>
              </a:rPr>
              <a:t>1,549 dead</a:t>
            </a:r>
            <a:r>
              <a:rPr lang="en-US" dirty="0"/>
              <a:t>. A frenzied effort to cut off the ventilation and seal the mine to kill the fire reportedly left many </a:t>
            </a:r>
            <a:r>
              <a:rPr lang="en-US" dirty="0" err="1"/>
              <a:t>unevacuated</a:t>
            </a:r>
            <a:r>
              <a:rPr lang="en-US" dirty="0"/>
              <a:t> workers who initially survived the blast to suffocate to death. It took 10 days to remove the bodies -- 31 Japanese, the rest Chinese -- and they were buried in a mass grave</a:t>
            </a:r>
            <a:r>
              <a:rPr lang="en-US" b="1" dirty="0">
                <a:solidFill>
                  <a:srgbClr val="FFFF00"/>
                </a:solidFill>
              </a:rPr>
              <a:t>. </a:t>
            </a:r>
            <a:r>
              <a:rPr lang="en-US" b="1" dirty="0">
                <a:solidFill>
                  <a:srgbClr val="FF0000"/>
                </a:solidFill>
              </a:rPr>
              <a:t>Tragedy struck China again when 682 died on May 9, 1960</a:t>
            </a:r>
            <a:r>
              <a:rPr lang="en-US" dirty="0"/>
              <a:t>, in the </a:t>
            </a:r>
            <a:r>
              <a:rPr lang="en-US" dirty="0" err="1"/>
              <a:t>Laobaidong</a:t>
            </a:r>
            <a:r>
              <a:rPr lang="en-US" dirty="0"/>
              <a:t> colliery coal dust explosion.</a:t>
            </a:r>
            <a:endParaRPr lang="tr-TR" dirty="0"/>
          </a:p>
        </p:txBody>
      </p:sp>
      <p:pic>
        <p:nvPicPr>
          <p:cNvPr id="6146" name="Picture 2" descr="http://0.tqn.com/d/worldnews/1/0/z/G/-/-/Chinamap.gi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7339" y="3645025"/>
            <a:ext cx="4729050" cy="1812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1882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İçerik Yer Tutucusu 2"/>
          <p:cNvSpPr>
            <a:spLocks noGrp="1"/>
          </p:cNvSpPr>
          <p:nvPr>
            <p:ph sz="quarter" idx="4294967295"/>
          </p:nvPr>
        </p:nvSpPr>
        <p:spPr>
          <a:xfrm>
            <a:off x="609600" y="2209801"/>
            <a:ext cx="8138864" cy="3667471"/>
          </a:xfrm>
        </p:spPr>
        <p:txBody>
          <a:bodyPr>
            <a:normAutofit fontScale="85000" lnSpcReduction="20000"/>
          </a:bodyPr>
          <a:lstStyle/>
          <a:p>
            <a:r>
              <a:rPr lang="tr-TR" sz="1600" b="1" dirty="0"/>
              <a:t>Çatlak: </a:t>
            </a:r>
            <a:r>
              <a:rPr lang="tr-TR" sz="1600" dirty="0"/>
              <a:t>Ana kütleden ayrılmış, her an düşebilecek parçaları,</a:t>
            </a:r>
          </a:p>
          <a:p>
            <a:r>
              <a:rPr lang="tr-TR" sz="1600" b="1" dirty="0"/>
              <a:t>Çatlak sökümü: </a:t>
            </a:r>
            <a:r>
              <a:rPr lang="tr-TR" sz="1600" dirty="0"/>
              <a:t>Bir kademenin kazı işlerinin devamı sırasında ana kitleden ayrılmış, düşebilecek durumdaki parçaların temizlenmesini,</a:t>
            </a:r>
          </a:p>
          <a:p>
            <a:r>
              <a:rPr lang="tr-TR" sz="1600" b="1" i="1" dirty="0" err="1"/>
              <a:t>Dekapaj</a:t>
            </a:r>
            <a:r>
              <a:rPr lang="tr-TR" sz="1600" b="1" i="1" dirty="0"/>
              <a:t>; </a:t>
            </a:r>
            <a:r>
              <a:rPr lang="tr-TR" sz="1600" dirty="0"/>
              <a:t>kazısı yapılacak maden ve taş kitlesi veya tabakasının üzerini kaplayan örtü tabakasının kaldırılmasını, </a:t>
            </a:r>
          </a:p>
          <a:p>
            <a:r>
              <a:rPr lang="tr-TR" sz="1600" b="1" i="1" dirty="0"/>
              <a:t>Dolgu (</a:t>
            </a:r>
            <a:r>
              <a:rPr lang="tr-TR" sz="1600" b="1" i="1" dirty="0" err="1"/>
              <a:t>ramble</a:t>
            </a:r>
            <a:r>
              <a:rPr lang="tr-TR" sz="1600" b="1" i="1" dirty="0"/>
              <a:t>); </a:t>
            </a:r>
            <a:r>
              <a:rPr lang="tr-TR" sz="1600" dirty="0"/>
              <a:t>yeraltında açılan boşlukların dolgu malzemesiyle doldurulmasını,  </a:t>
            </a:r>
          </a:p>
          <a:p>
            <a:r>
              <a:rPr lang="tr-TR" sz="1600" b="1" dirty="0" err="1"/>
              <a:t>Freno</a:t>
            </a:r>
            <a:r>
              <a:rPr lang="tr-TR" sz="1600" b="1" dirty="0"/>
              <a:t>: </a:t>
            </a:r>
            <a:r>
              <a:rPr lang="tr-TR" sz="1600" dirty="0" err="1"/>
              <a:t>Varagel</a:t>
            </a:r>
            <a:r>
              <a:rPr lang="tr-TR" sz="1600" dirty="0"/>
              <a:t> üzerinde taşımayı sağlayan sistemi,</a:t>
            </a:r>
          </a:p>
          <a:p>
            <a:r>
              <a:rPr lang="tr-TR" sz="1600" b="1" dirty="0"/>
              <a:t>Grizu: </a:t>
            </a:r>
            <a:r>
              <a:rPr lang="tr-TR" sz="1600" dirty="0"/>
              <a:t>Metanın havayla karışımını,</a:t>
            </a:r>
          </a:p>
          <a:p>
            <a:r>
              <a:rPr lang="tr-TR" sz="1600" b="1" dirty="0"/>
              <a:t>Kademe: </a:t>
            </a:r>
            <a:r>
              <a:rPr lang="tr-TR" sz="1600" dirty="0"/>
              <a:t>Açık işletmelerde belirli aralık, kot ve eğimlerle meydana getirilen basamak şeklindeki çalışma yerlerini,</a:t>
            </a:r>
          </a:p>
          <a:p>
            <a:r>
              <a:rPr lang="tr-TR" sz="1600" b="1" dirty="0"/>
              <a:t>Lağım: </a:t>
            </a:r>
            <a:r>
              <a:rPr lang="tr-TR" sz="1600" dirty="0"/>
              <a:t>Taş içerisinde sürülen galeriyi,</a:t>
            </a:r>
          </a:p>
          <a:p>
            <a:r>
              <a:rPr lang="tr-TR" sz="1600" b="1" dirty="0"/>
              <a:t>Nefeslik: </a:t>
            </a:r>
            <a:r>
              <a:rPr lang="tr-TR" sz="1600" dirty="0"/>
              <a:t>Ocak havasının giriş ve çıkış yolunu,</a:t>
            </a:r>
          </a:p>
          <a:p>
            <a:r>
              <a:rPr lang="tr-TR" sz="1600" b="1" dirty="0" err="1"/>
              <a:t>Röset</a:t>
            </a:r>
            <a:r>
              <a:rPr lang="tr-TR" sz="1600" b="1" dirty="0"/>
              <a:t>: </a:t>
            </a:r>
            <a:r>
              <a:rPr lang="tr-TR" sz="1600" dirty="0"/>
              <a:t>Kuyu ve </a:t>
            </a:r>
            <a:r>
              <a:rPr lang="tr-TR" sz="1600" dirty="0" err="1"/>
              <a:t>başaşağıların</a:t>
            </a:r>
            <a:r>
              <a:rPr lang="tr-TR" sz="1600" dirty="0"/>
              <a:t> dip ve başlarının katlardaki yatay yollarla olan bağlantı yerlerini,</a:t>
            </a:r>
          </a:p>
          <a:p>
            <a:r>
              <a:rPr lang="tr-TR" sz="1600" b="1" i="1" dirty="0"/>
              <a:t>Paraşüt; </a:t>
            </a:r>
            <a:r>
              <a:rPr lang="tr-TR" sz="1600" dirty="0"/>
              <a:t>asansörlerde çekme halatının kopması halinde kafesin düşmesini önleyecek düzeni, </a:t>
            </a:r>
          </a:p>
          <a:p>
            <a:endParaRPr lang="tr-TR" sz="1600" dirty="0"/>
          </a:p>
          <a:p>
            <a:pPr marL="0" indent="0">
              <a:buNone/>
            </a:pPr>
            <a:endParaRPr lang="tr-TR" sz="1600" dirty="0"/>
          </a:p>
        </p:txBody>
      </p:sp>
    </p:spTree>
    <p:extLst>
      <p:ext uri="{BB962C8B-B14F-4D97-AF65-F5344CB8AC3E}">
        <p14:creationId xmlns:p14="http://schemas.microsoft.com/office/powerpoint/2010/main" val="3520237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ctrTitle"/>
          </p:nvPr>
        </p:nvSpPr>
        <p:spPr>
          <a:xfrm>
            <a:off x="7740352" y="944725"/>
            <a:ext cx="1075656" cy="540060"/>
          </a:xfrm>
        </p:spPr>
        <p:txBody>
          <a:bodyPr>
            <a:normAutofit/>
          </a:bodyPr>
          <a:lstStyle/>
          <a:p>
            <a:r>
              <a:rPr lang="tr-TR" sz="3000" dirty="0"/>
              <a:t>2/5</a:t>
            </a:r>
          </a:p>
        </p:txBody>
      </p:sp>
      <p:sp>
        <p:nvSpPr>
          <p:cNvPr id="3" name="Alt Başlık 2"/>
          <p:cNvSpPr>
            <a:spLocks noGrp="1"/>
          </p:cNvSpPr>
          <p:nvPr>
            <p:ph type="subTitle" idx="1"/>
          </p:nvPr>
        </p:nvSpPr>
        <p:spPr>
          <a:xfrm>
            <a:off x="323528" y="998730"/>
            <a:ext cx="6400800" cy="594066"/>
          </a:xfrm>
        </p:spPr>
        <p:txBody>
          <a:bodyPr/>
          <a:lstStyle/>
          <a:p>
            <a:pPr algn="l"/>
            <a:r>
              <a:rPr lang="tr-TR" dirty="0" err="1"/>
              <a:t>Courrières</a:t>
            </a:r>
            <a:r>
              <a:rPr lang="tr-TR" dirty="0"/>
              <a:t> mine </a:t>
            </a:r>
            <a:r>
              <a:rPr lang="tr-TR" dirty="0" err="1"/>
              <a:t>disaster</a:t>
            </a:r>
            <a:endParaRPr lang="tr-TR" dirty="0"/>
          </a:p>
        </p:txBody>
      </p:sp>
      <p:graphicFrame>
        <p:nvGraphicFramePr>
          <p:cNvPr id="5" name="Tablo 4"/>
          <p:cNvGraphicFramePr>
            <a:graphicFrameLocks noGrp="1"/>
          </p:cNvGraphicFramePr>
          <p:nvPr/>
        </p:nvGraphicFramePr>
        <p:xfrm>
          <a:off x="179512" y="1430778"/>
          <a:ext cx="4444810" cy="2087880"/>
        </p:xfrm>
        <a:graphic>
          <a:graphicData uri="http://schemas.openxmlformats.org/drawingml/2006/table">
            <a:tbl>
              <a:tblPr firstRow="1" bandRow="1">
                <a:tableStyleId>{5C22544A-7EE6-4342-B048-85BDC9FD1C3A}</a:tableStyleId>
              </a:tblPr>
              <a:tblGrid>
                <a:gridCol w="139681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278130">
                <a:tc>
                  <a:txBody>
                    <a:bodyPr/>
                    <a:lstStyle/>
                    <a:p>
                      <a:r>
                        <a:rPr lang="tr-TR" sz="1400" dirty="0"/>
                        <a:t>Yer</a:t>
                      </a:r>
                    </a:p>
                  </a:txBody>
                  <a:tcPr marT="34290" marB="34290"/>
                </a:tc>
                <a:tc>
                  <a:txBody>
                    <a:bodyPr/>
                    <a:lstStyle/>
                    <a:p>
                      <a:r>
                        <a:rPr lang="tr-TR" sz="1400" dirty="0"/>
                        <a:t>Fransa</a:t>
                      </a:r>
                    </a:p>
                  </a:txBody>
                  <a:tcPr marT="34290" marB="34290"/>
                </a:tc>
                <a:extLst>
                  <a:ext uri="{0D108BD9-81ED-4DB2-BD59-A6C34878D82A}">
                    <a16:rowId xmlns:a16="http://schemas.microsoft.com/office/drawing/2014/main" val="10000"/>
                  </a:ext>
                </a:extLst>
              </a:tr>
              <a:tr h="278130">
                <a:tc>
                  <a:txBody>
                    <a:bodyPr/>
                    <a:lstStyle/>
                    <a:p>
                      <a:r>
                        <a:rPr lang="tr-TR" sz="1400" dirty="0"/>
                        <a:t>Tarih</a:t>
                      </a:r>
                    </a:p>
                  </a:txBody>
                  <a:tcPr marT="34290" marB="34290"/>
                </a:tc>
                <a:tc>
                  <a:txBody>
                    <a:bodyPr/>
                    <a:lstStyle/>
                    <a:p>
                      <a:r>
                        <a:rPr lang="tr-TR" sz="1400" dirty="0"/>
                        <a:t>10 Mart 1906</a:t>
                      </a:r>
                    </a:p>
                  </a:txBody>
                  <a:tcPr marT="34290" marB="34290"/>
                </a:tc>
                <a:extLst>
                  <a:ext uri="{0D108BD9-81ED-4DB2-BD59-A6C34878D82A}">
                    <a16:rowId xmlns:a16="http://schemas.microsoft.com/office/drawing/2014/main" val="10001"/>
                  </a:ext>
                </a:extLst>
              </a:tr>
              <a:tr h="2781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400" dirty="0"/>
                        <a:t>Maden Tipi</a:t>
                      </a:r>
                    </a:p>
                  </a:txBody>
                  <a:tcPr marT="34290" marB="34290"/>
                </a:tc>
                <a:tc>
                  <a:txBody>
                    <a:bodyPr/>
                    <a:lstStyle/>
                    <a:p>
                      <a:r>
                        <a:rPr lang="tr-TR" sz="1400" dirty="0"/>
                        <a:t>Kömür</a:t>
                      </a:r>
                    </a:p>
                  </a:txBody>
                  <a:tcPr marT="34290" marB="34290"/>
                </a:tc>
                <a:extLst>
                  <a:ext uri="{0D108BD9-81ED-4DB2-BD59-A6C34878D82A}">
                    <a16:rowId xmlns:a16="http://schemas.microsoft.com/office/drawing/2014/main" val="10002"/>
                  </a:ext>
                </a:extLst>
              </a:tr>
              <a:tr h="480060">
                <a:tc>
                  <a:txBody>
                    <a:bodyPr/>
                    <a:lstStyle/>
                    <a:p>
                      <a:r>
                        <a:rPr lang="tr-TR" sz="1400" dirty="0"/>
                        <a:t>Kaza sebebi</a:t>
                      </a:r>
                    </a:p>
                  </a:txBody>
                  <a:tcPr marT="34290" marB="34290"/>
                </a:tc>
                <a:tc>
                  <a:txBody>
                    <a:bodyPr/>
                    <a:lstStyle/>
                    <a:p>
                      <a:r>
                        <a:rPr lang="tr-TR" sz="1400" dirty="0"/>
                        <a:t>Toz patlaması</a:t>
                      </a:r>
                    </a:p>
                  </a:txBody>
                  <a:tcPr marT="34290" marB="34290"/>
                </a:tc>
                <a:extLst>
                  <a:ext uri="{0D108BD9-81ED-4DB2-BD59-A6C34878D82A}">
                    <a16:rowId xmlns:a16="http://schemas.microsoft.com/office/drawing/2014/main" val="10003"/>
                  </a:ext>
                </a:extLst>
              </a:tr>
              <a:tr h="278130">
                <a:tc>
                  <a:txBody>
                    <a:bodyPr/>
                    <a:lstStyle/>
                    <a:p>
                      <a:r>
                        <a:rPr lang="tr-TR" sz="1400" dirty="0"/>
                        <a:t>Ölü sayısı</a:t>
                      </a:r>
                    </a:p>
                  </a:txBody>
                  <a:tcPr marT="34290" marB="34290"/>
                </a:tc>
                <a:tc>
                  <a:txBody>
                    <a:bodyPr/>
                    <a:lstStyle/>
                    <a:p>
                      <a:r>
                        <a:rPr lang="tr-TR" sz="1400" dirty="0"/>
                        <a:t>1099</a:t>
                      </a:r>
                    </a:p>
                  </a:txBody>
                  <a:tcPr marT="34290" marB="34290"/>
                </a:tc>
                <a:extLst>
                  <a:ext uri="{0D108BD9-81ED-4DB2-BD59-A6C34878D82A}">
                    <a16:rowId xmlns:a16="http://schemas.microsoft.com/office/drawing/2014/main" val="10004"/>
                  </a:ext>
                </a:extLst>
              </a:tr>
              <a:tr h="480060">
                <a:tc>
                  <a:txBody>
                    <a:bodyPr/>
                    <a:lstStyle/>
                    <a:p>
                      <a:r>
                        <a:rPr lang="tr-TR" sz="1400" dirty="0"/>
                        <a:t>Yaralı sayısı</a:t>
                      </a:r>
                    </a:p>
                  </a:txBody>
                  <a:tcPr marT="34290" marB="34290"/>
                </a:tc>
                <a:tc>
                  <a:txBody>
                    <a:bodyPr/>
                    <a:lstStyle/>
                    <a:p>
                      <a:endParaRPr lang="tr-TR" sz="1400" dirty="0"/>
                    </a:p>
                  </a:txBody>
                  <a:tcPr marT="34290" marB="34290"/>
                </a:tc>
                <a:extLst>
                  <a:ext uri="{0D108BD9-81ED-4DB2-BD59-A6C34878D82A}">
                    <a16:rowId xmlns:a16="http://schemas.microsoft.com/office/drawing/2014/main" val="10005"/>
                  </a:ext>
                </a:extLst>
              </a:tr>
            </a:tbl>
          </a:graphicData>
        </a:graphic>
      </p:graphicFrame>
      <p:sp>
        <p:nvSpPr>
          <p:cNvPr id="6" name="İçerik Yer Tutucusu 2"/>
          <p:cNvSpPr txBox="1">
            <a:spLocks/>
          </p:cNvSpPr>
          <p:nvPr/>
        </p:nvSpPr>
        <p:spPr>
          <a:xfrm>
            <a:off x="5292080" y="1538790"/>
            <a:ext cx="3754760" cy="4385946"/>
          </a:xfrm>
          <a:prstGeom prst="rect">
            <a:avLst/>
          </a:prstGeom>
        </p:spPr>
        <p:txBody>
          <a:bodyPr vert="horz" lIns="0" rIns="18288">
            <a:normAutofit fontScale="77500" lnSpcReduction="20000"/>
          </a:bodyPr>
          <a:lstStyle>
            <a:lvl1pPr marL="0" marR="45720" indent="0" algn="r" rtl="0" eaLnBrk="1" latinLnBrk="0" hangingPunct="1">
              <a:spcBef>
                <a:spcPct val="20000"/>
              </a:spcBef>
              <a:buClr>
                <a:schemeClr val="accent3"/>
              </a:buClr>
              <a:buSzPct val="95000"/>
              <a:buFont typeface="Wingdings 2"/>
              <a:buNone/>
              <a:defRPr kumimoji="0" sz="2600" kern="1200">
                <a:solidFill>
                  <a:schemeClr val="tx1"/>
                </a:solidFill>
                <a:latin typeface="+mn-lt"/>
                <a:ea typeface="+mn-ea"/>
                <a:cs typeface="+mn-cs"/>
              </a:defRPr>
            </a:lvl1pPr>
            <a:lvl2pPr marL="457200" indent="0" algn="ctr" rtl="0" eaLnBrk="1" latinLnBrk="0" hangingPunct="1">
              <a:spcBef>
                <a:spcPct val="20000"/>
              </a:spcBef>
              <a:buClr>
                <a:schemeClr val="accent1"/>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70000"/>
              <a:buFont typeface="Wingdings 2"/>
              <a:buNone/>
              <a:defRPr kumimoji="0" sz="21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65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65000"/>
              <a:buFont typeface="Wingdings 2"/>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SzPct val="80000"/>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6"/>
              </a:buClr>
              <a:buSzPct val="80000"/>
              <a:buFont typeface="Wingdings 2"/>
              <a:buNone/>
              <a:defRPr kumimoji="0" sz="1600" kern="1200" baseline="0">
                <a:solidFill>
                  <a:schemeClr val="tx1"/>
                </a:solidFill>
                <a:latin typeface="+mn-lt"/>
                <a:ea typeface="+mn-ea"/>
                <a:cs typeface="+mn-cs"/>
              </a:defRPr>
            </a:lvl7pPr>
            <a:lvl8pPr marL="3200400" indent="0" algn="ctr" rtl="0" eaLnBrk="1" latinLnBrk="0" hangingPunct="1">
              <a:spcBef>
                <a:spcPct val="20000"/>
              </a:spcBef>
              <a:buClr>
                <a:schemeClr val="tx2"/>
              </a:buClr>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r>
              <a:rPr lang="en-US" dirty="0"/>
              <a:t>A coal-dust explosion ripped through this mine in Northern France on March 10, 1906. At least two-thirds of the miners working at the time were killed: 1,099 died, including many children. Many of those who survived suffered burns or were sickened by the gases. One group of 13 survivors lived for 20 days underground; three of those survivors were under age 18. The mine accident sparked strikes from the angry public, those the exact cause of what ignited the coal dust was never discovered. It remains the worst mining disaster in Europe's history.</a:t>
            </a:r>
            <a:endParaRPr lang="tr-TR" dirty="0"/>
          </a:p>
        </p:txBody>
      </p:sp>
      <p:pic>
        <p:nvPicPr>
          <p:cNvPr id="1026" name="Picture 2" descr="http://0.tqn.com/d/worldnews/1/0/w/G/-/-/Courrieres.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84155" y="3731763"/>
            <a:ext cx="2477775" cy="2311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8715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ctrTitle"/>
          </p:nvPr>
        </p:nvSpPr>
        <p:spPr>
          <a:xfrm>
            <a:off x="7740352" y="944725"/>
            <a:ext cx="1075656" cy="540060"/>
          </a:xfrm>
        </p:spPr>
        <p:txBody>
          <a:bodyPr>
            <a:normAutofit/>
          </a:bodyPr>
          <a:lstStyle/>
          <a:p>
            <a:r>
              <a:rPr lang="tr-TR" sz="3000" dirty="0"/>
              <a:t>3/5</a:t>
            </a:r>
          </a:p>
        </p:txBody>
      </p:sp>
      <p:sp>
        <p:nvSpPr>
          <p:cNvPr id="3" name="Alt Başlık 2"/>
          <p:cNvSpPr>
            <a:spLocks noGrp="1"/>
          </p:cNvSpPr>
          <p:nvPr>
            <p:ph type="subTitle" idx="1"/>
          </p:nvPr>
        </p:nvSpPr>
        <p:spPr>
          <a:xfrm>
            <a:off x="323528" y="998730"/>
            <a:ext cx="6400800" cy="594066"/>
          </a:xfrm>
        </p:spPr>
        <p:txBody>
          <a:bodyPr/>
          <a:lstStyle/>
          <a:p>
            <a:pPr algn="l"/>
            <a:r>
              <a:rPr lang="tr-TR" b="1" dirty="0"/>
              <a:t>Japan </a:t>
            </a:r>
            <a:r>
              <a:rPr lang="tr-TR" b="1" dirty="0" err="1"/>
              <a:t>coal</a:t>
            </a:r>
            <a:r>
              <a:rPr lang="tr-TR" b="1" dirty="0"/>
              <a:t> </a:t>
            </a:r>
            <a:r>
              <a:rPr lang="tr-TR" b="1" dirty="0" err="1"/>
              <a:t>mining</a:t>
            </a:r>
            <a:r>
              <a:rPr lang="tr-TR" b="1" dirty="0"/>
              <a:t> </a:t>
            </a:r>
            <a:r>
              <a:rPr lang="tr-TR" b="1" dirty="0" err="1"/>
              <a:t>disasters</a:t>
            </a:r>
            <a:endParaRPr lang="tr-TR" b="1" dirty="0"/>
          </a:p>
        </p:txBody>
      </p:sp>
      <p:graphicFrame>
        <p:nvGraphicFramePr>
          <p:cNvPr id="5" name="Tablo 4"/>
          <p:cNvGraphicFramePr>
            <a:graphicFrameLocks noGrp="1"/>
          </p:cNvGraphicFramePr>
          <p:nvPr/>
        </p:nvGraphicFramePr>
        <p:xfrm>
          <a:off x="179512" y="1430778"/>
          <a:ext cx="4444810" cy="2087880"/>
        </p:xfrm>
        <a:graphic>
          <a:graphicData uri="http://schemas.openxmlformats.org/drawingml/2006/table">
            <a:tbl>
              <a:tblPr firstRow="1" bandRow="1">
                <a:tableStyleId>{5C22544A-7EE6-4342-B048-85BDC9FD1C3A}</a:tableStyleId>
              </a:tblPr>
              <a:tblGrid>
                <a:gridCol w="139681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278130">
                <a:tc>
                  <a:txBody>
                    <a:bodyPr/>
                    <a:lstStyle/>
                    <a:p>
                      <a:r>
                        <a:rPr lang="tr-TR" sz="1400" dirty="0"/>
                        <a:t>Yer</a:t>
                      </a:r>
                    </a:p>
                  </a:txBody>
                  <a:tcPr marT="34290" marB="34290"/>
                </a:tc>
                <a:tc>
                  <a:txBody>
                    <a:bodyPr/>
                    <a:lstStyle/>
                    <a:p>
                      <a:r>
                        <a:rPr lang="tr-TR" sz="1400" dirty="0"/>
                        <a:t>Japonya</a:t>
                      </a:r>
                    </a:p>
                  </a:txBody>
                  <a:tcPr marT="34290" marB="34290"/>
                </a:tc>
                <a:extLst>
                  <a:ext uri="{0D108BD9-81ED-4DB2-BD59-A6C34878D82A}">
                    <a16:rowId xmlns:a16="http://schemas.microsoft.com/office/drawing/2014/main" val="10000"/>
                  </a:ext>
                </a:extLst>
              </a:tr>
              <a:tr h="278130">
                <a:tc>
                  <a:txBody>
                    <a:bodyPr/>
                    <a:lstStyle/>
                    <a:p>
                      <a:r>
                        <a:rPr lang="tr-TR" sz="1400" dirty="0"/>
                        <a:t>Tarih</a:t>
                      </a:r>
                    </a:p>
                  </a:txBody>
                  <a:tcPr marT="34290" marB="34290"/>
                </a:tc>
                <a:tc>
                  <a:txBody>
                    <a:bodyPr/>
                    <a:lstStyle/>
                    <a:p>
                      <a:r>
                        <a:rPr lang="tr-TR" sz="1400" dirty="0"/>
                        <a:t>15 Aralık 1914</a:t>
                      </a:r>
                    </a:p>
                  </a:txBody>
                  <a:tcPr marT="34290" marB="34290"/>
                </a:tc>
                <a:extLst>
                  <a:ext uri="{0D108BD9-81ED-4DB2-BD59-A6C34878D82A}">
                    <a16:rowId xmlns:a16="http://schemas.microsoft.com/office/drawing/2014/main" val="10001"/>
                  </a:ext>
                </a:extLst>
              </a:tr>
              <a:tr h="2781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400" dirty="0"/>
                        <a:t>Maden Tipi</a:t>
                      </a:r>
                    </a:p>
                  </a:txBody>
                  <a:tcPr marT="34290" marB="34290"/>
                </a:tc>
                <a:tc>
                  <a:txBody>
                    <a:bodyPr/>
                    <a:lstStyle/>
                    <a:p>
                      <a:r>
                        <a:rPr lang="tr-TR" sz="1400" dirty="0"/>
                        <a:t>Kömür</a:t>
                      </a:r>
                    </a:p>
                  </a:txBody>
                  <a:tcPr marT="34290" marB="34290"/>
                </a:tc>
                <a:extLst>
                  <a:ext uri="{0D108BD9-81ED-4DB2-BD59-A6C34878D82A}">
                    <a16:rowId xmlns:a16="http://schemas.microsoft.com/office/drawing/2014/main" val="10002"/>
                  </a:ext>
                </a:extLst>
              </a:tr>
              <a:tr h="480060">
                <a:tc>
                  <a:txBody>
                    <a:bodyPr/>
                    <a:lstStyle/>
                    <a:p>
                      <a:r>
                        <a:rPr lang="tr-TR" sz="1400" dirty="0"/>
                        <a:t>Kaza sebebi</a:t>
                      </a:r>
                    </a:p>
                  </a:txBody>
                  <a:tcPr marT="34290" marB="34290"/>
                </a:tc>
                <a:tc>
                  <a:txBody>
                    <a:bodyPr/>
                    <a:lstStyle/>
                    <a:p>
                      <a:r>
                        <a:rPr lang="tr-TR" sz="1400" dirty="0"/>
                        <a:t>Gaz patlaması</a:t>
                      </a:r>
                    </a:p>
                  </a:txBody>
                  <a:tcPr marT="34290" marB="34290"/>
                </a:tc>
                <a:extLst>
                  <a:ext uri="{0D108BD9-81ED-4DB2-BD59-A6C34878D82A}">
                    <a16:rowId xmlns:a16="http://schemas.microsoft.com/office/drawing/2014/main" val="10003"/>
                  </a:ext>
                </a:extLst>
              </a:tr>
              <a:tr h="278130">
                <a:tc>
                  <a:txBody>
                    <a:bodyPr/>
                    <a:lstStyle/>
                    <a:p>
                      <a:r>
                        <a:rPr lang="tr-TR" sz="1400" dirty="0"/>
                        <a:t>Ölü sayısı</a:t>
                      </a:r>
                    </a:p>
                  </a:txBody>
                  <a:tcPr marT="34290" marB="34290"/>
                </a:tc>
                <a:tc>
                  <a:txBody>
                    <a:bodyPr/>
                    <a:lstStyle/>
                    <a:p>
                      <a:r>
                        <a:rPr lang="tr-TR" sz="1400" dirty="0"/>
                        <a:t>687</a:t>
                      </a:r>
                    </a:p>
                  </a:txBody>
                  <a:tcPr marT="34290" marB="34290"/>
                </a:tc>
                <a:extLst>
                  <a:ext uri="{0D108BD9-81ED-4DB2-BD59-A6C34878D82A}">
                    <a16:rowId xmlns:a16="http://schemas.microsoft.com/office/drawing/2014/main" val="10004"/>
                  </a:ext>
                </a:extLst>
              </a:tr>
              <a:tr h="480060">
                <a:tc>
                  <a:txBody>
                    <a:bodyPr/>
                    <a:lstStyle/>
                    <a:p>
                      <a:r>
                        <a:rPr lang="tr-TR" sz="1400" dirty="0"/>
                        <a:t>Yaralı sayısı</a:t>
                      </a:r>
                    </a:p>
                  </a:txBody>
                  <a:tcPr marT="34290" marB="34290"/>
                </a:tc>
                <a:tc>
                  <a:txBody>
                    <a:bodyPr/>
                    <a:lstStyle/>
                    <a:p>
                      <a:endParaRPr lang="tr-TR" sz="1400" dirty="0"/>
                    </a:p>
                  </a:txBody>
                  <a:tcPr marT="34290" marB="34290"/>
                </a:tc>
                <a:extLst>
                  <a:ext uri="{0D108BD9-81ED-4DB2-BD59-A6C34878D82A}">
                    <a16:rowId xmlns:a16="http://schemas.microsoft.com/office/drawing/2014/main" val="10005"/>
                  </a:ext>
                </a:extLst>
              </a:tr>
            </a:tbl>
          </a:graphicData>
        </a:graphic>
      </p:graphicFrame>
      <p:sp>
        <p:nvSpPr>
          <p:cNvPr id="6" name="İçerik Yer Tutucusu 2"/>
          <p:cNvSpPr txBox="1">
            <a:spLocks/>
          </p:cNvSpPr>
          <p:nvPr/>
        </p:nvSpPr>
        <p:spPr>
          <a:xfrm>
            <a:off x="5292080" y="1538790"/>
            <a:ext cx="3754760" cy="4385946"/>
          </a:xfrm>
          <a:prstGeom prst="rect">
            <a:avLst/>
          </a:prstGeom>
        </p:spPr>
        <p:txBody>
          <a:bodyPr vert="horz" lIns="0" rIns="18288">
            <a:normAutofit fontScale="85000" lnSpcReduction="20000"/>
          </a:bodyPr>
          <a:lstStyle>
            <a:lvl1pPr marL="0" marR="45720" indent="0" algn="r" rtl="0" eaLnBrk="1" latinLnBrk="0" hangingPunct="1">
              <a:spcBef>
                <a:spcPct val="20000"/>
              </a:spcBef>
              <a:buClr>
                <a:schemeClr val="accent3"/>
              </a:buClr>
              <a:buSzPct val="95000"/>
              <a:buFont typeface="Wingdings 2"/>
              <a:buNone/>
              <a:defRPr kumimoji="0" sz="2600" kern="1200">
                <a:solidFill>
                  <a:schemeClr val="tx1"/>
                </a:solidFill>
                <a:latin typeface="+mn-lt"/>
                <a:ea typeface="+mn-ea"/>
                <a:cs typeface="+mn-cs"/>
              </a:defRPr>
            </a:lvl1pPr>
            <a:lvl2pPr marL="457200" indent="0" algn="ctr" rtl="0" eaLnBrk="1" latinLnBrk="0" hangingPunct="1">
              <a:spcBef>
                <a:spcPct val="20000"/>
              </a:spcBef>
              <a:buClr>
                <a:schemeClr val="accent1"/>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70000"/>
              <a:buFont typeface="Wingdings 2"/>
              <a:buNone/>
              <a:defRPr kumimoji="0" sz="21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65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65000"/>
              <a:buFont typeface="Wingdings 2"/>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SzPct val="80000"/>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6"/>
              </a:buClr>
              <a:buSzPct val="80000"/>
              <a:buFont typeface="Wingdings 2"/>
              <a:buNone/>
              <a:defRPr kumimoji="0" sz="1600" kern="1200" baseline="0">
                <a:solidFill>
                  <a:schemeClr val="tx1"/>
                </a:solidFill>
                <a:latin typeface="+mn-lt"/>
                <a:ea typeface="+mn-ea"/>
                <a:cs typeface="+mn-cs"/>
              </a:defRPr>
            </a:lvl7pPr>
            <a:lvl8pPr marL="3200400" indent="0" algn="ctr" rtl="0" eaLnBrk="1" latinLnBrk="0" hangingPunct="1">
              <a:spcBef>
                <a:spcPct val="20000"/>
              </a:spcBef>
              <a:buClr>
                <a:schemeClr val="tx2"/>
              </a:buClr>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r>
              <a:rPr lang="en-US" dirty="0"/>
              <a:t>On </a:t>
            </a:r>
            <a:r>
              <a:rPr lang="en-US" dirty="0">
                <a:solidFill>
                  <a:srgbClr val="FF0000"/>
                </a:solidFill>
              </a:rPr>
              <a:t>Dec. 15, 1914</a:t>
            </a:r>
            <a:r>
              <a:rPr lang="en-US" dirty="0"/>
              <a:t>, a gas explosion at the Mitsubishi </a:t>
            </a:r>
            <a:r>
              <a:rPr lang="en-US" dirty="0" err="1"/>
              <a:t>Hojyo</a:t>
            </a:r>
            <a:r>
              <a:rPr lang="en-US" dirty="0"/>
              <a:t> coal mine in </a:t>
            </a:r>
            <a:r>
              <a:rPr lang="en-US" dirty="0" err="1"/>
              <a:t>Kyūshū</a:t>
            </a:r>
            <a:r>
              <a:rPr lang="en-US" dirty="0"/>
              <a:t>, Japan, </a:t>
            </a:r>
            <a:r>
              <a:rPr lang="en-US" dirty="0">
                <a:solidFill>
                  <a:srgbClr val="FF0000"/>
                </a:solidFill>
              </a:rPr>
              <a:t>killed 687</a:t>
            </a:r>
            <a:r>
              <a:rPr lang="en-US" dirty="0"/>
              <a:t>, making it the deadliest mine accident in Japan's history. But this country would see its share of more tragedy down below. On </a:t>
            </a:r>
            <a:r>
              <a:rPr lang="en-US" dirty="0">
                <a:solidFill>
                  <a:srgbClr val="FF0000"/>
                </a:solidFill>
              </a:rPr>
              <a:t>Nov. 9, 1963, 458 </a:t>
            </a:r>
            <a:r>
              <a:rPr lang="en-US" dirty="0"/>
              <a:t>miners were killed in the Mitsui </a:t>
            </a:r>
            <a:r>
              <a:rPr lang="en-US" dirty="0" err="1"/>
              <a:t>Miike</a:t>
            </a:r>
            <a:r>
              <a:rPr lang="en-US" dirty="0"/>
              <a:t> coal mine in </a:t>
            </a:r>
            <a:r>
              <a:rPr lang="en-US" dirty="0" err="1"/>
              <a:t>Omuta</a:t>
            </a:r>
            <a:r>
              <a:rPr lang="en-US" dirty="0"/>
              <a:t>, Japan, 438 of those from carbon monoxide poisoning. This, the largest coal mine in the country, didn't cease operation until 1997.</a:t>
            </a:r>
            <a:endParaRPr lang="tr-TR" dirty="0"/>
          </a:p>
        </p:txBody>
      </p:sp>
      <p:pic>
        <p:nvPicPr>
          <p:cNvPr id="5122" name="Picture 2" descr="http://0.tqn.com/d/worldnews/1/0/-/H/-/-/japan.gi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50335" y="3645024"/>
            <a:ext cx="2821197" cy="2270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51176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ctrTitle"/>
          </p:nvPr>
        </p:nvSpPr>
        <p:spPr>
          <a:xfrm>
            <a:off x="7740352" y="944725"/>
            <a:ext cx="1075656" cy="540060"/>
          </a:xfrm>
        </p:spPr>
        <p:txBody>
          <a:bodyPr>
            <a:normAutofit/>
          </a:bodyPr>
          <a:lstStyle/>
          <a:p>
            <a:r>
              <a:rPr lang="tr-TR" sz="3000" dirty="0"/>
              <a:t>4/5</a:t>
            </a:r>
          </a:p>
        </p:txBody>
      </p:sp>
      <p:sp>
        <p:nvSpPr>
          <p:cNvPr id="3" name="Alt Başlık 2"/>
          <p:cNvSpPr>
            <a:spLocks noGrp="1"/>
          </p:cNvSpPr>
          <p:nvPr>
            <p:ph type="subTitle" idx="1"/>
          </p:nvPr>
        </p:nvSpPr>
        <p:spPr>
          <a:xfrm>
            <a:off x="323528" y="998730"/>
            <a:ext cx="6400800" cy="594066"/>
          </a:xfrm>
        </p:spPr>
        <p:txBody>
          <a:bodyPr/>
          <a:lstStyle/>
          <a:p>
            <a:pPr algn="l"/>
            <a:r>
              <a:rPr lang="tr-TR" b="1" dirty="0" err="1"/>
              <a:t>Welsh</a:t>
            </a:r>
            <a:r>
              <a:rPr lang="tr-TR" b="1" dirty="0"/>
              <a:t> </a:t>
            </a:r>
            <a:r>
              <a:rPr lang="tr-TR" b="1" dirty="0" err="1"/>
              <a:t>coal</a:t>
            </a:r>
            <a:r>
              <a:rPr lang="tr-TR" b="1" dirty="0"/>
              <a:t> </a:t>
            </a:r>
            <a:r>
              <a:rPr lang="tr-TR" b="1" dirty="0" err="1"/>
              <a:t>mining</a:t>
            </a:r>
            <a:r>
              <a:rPr lang="tr-TR" b="1" dirty="0"/>
              <a:t> </a:t>
            </a:r>
            <a:r>
              <a:rPr lang="tr-TR" b="1" dirty="0" err="1"/>
              <a:t>disasters</a:t>
            </a:r>
            <a:endParaRPr lang="tr-TR" b="1" dirty="0"/>
          </a:p>
        </p:txBody>
      </p:sp>
      <p:graphicFrame>
        <p:nvGraphicFramePr>
          <p:cNvPr id="5" name="Tablo 4"/>
          <p:cNvGraphicFramePr>
            <a:graphicFrameLocks noGrp="1"/>
          </p:cNvGraphicFramePr>
          <p:nvPr/>
        </p:nvGraphicFramePr>
        <p:xfrm>
          <a:off x="179513" y="1430778"/>
          <a:ext cx="4709903" cy="1691640"/>
        </p:xfrm>
        <a:graphic>
          <a:graphicData uri="http://schemas.openxmlformats.org/drawingml/2006/table">
            <a:tbl>
              <a:tblPr firstRow="1" bandRow="1">
                <a:tableStyleId>{5C22544A-7EE6-4342-B048-85BDC9FD1C3A}</a:tableStyleId>
              </a:tblPr>
              <a:tblGrid>
                <a:gridCol w="1480117">
                  <a:extLst>
                    <a:ext uri="{9D8B030D-6E8A-4147-A177-3AD203B41FA5}">
                      <a16:colId xmlns:a16="http://schemas.microsoft.com/office/drawing/2014/main" val="20000"/>
                    </a:ext>
                  </a:extLst>
                </a:gridCol>
                <a:gridCol w="3229786">
                  <a:extLst>
                    <a:ext uri="{9D8B030D-6E8A-4147-A177-3AD203B41FA5}">
                      <a16:colId xmlns:a16="http://schemas.microsoft.com/office/drawing/2014/main" val="20001"/>
                    </a:ext>
                  </a:extLst>
                </a:gridCol>
              </a:tblGrid>
              <a:tr h="278130">
                <a:tc>
                  <a:txBody>
                    <a:bodyPr/>
                    <a:lstStyle/>
                    <a:p>
                      <a:r>
                        <a:rPr lang="tr-TR" sz="1400" dirty="0"/>
                        <a:t>Yer</a:t>
                      </a:r>
                    </a:p>
                  </a:txBody>
                  <a:tcPr marT="34290" marB="34290"/>
                </a:tc>
                <a:tc>
                  <a:txBody>
                    <a:bodyPr/>
                    <a:lstStyle/>
                    <a:p>
                      <a:r>
                        <a:rPr lang="tr-TR" sz="1400" dirty="0"/>
                        <a:t>İngiltere</a:t>
                      </a:r>
                    </a:p>
                  </a:txBody>
                  <a:tcPr marT="34290" marB="34290"/>
                </a:tc>
                <a:extLst>
                  <a:ext uri="{0D108BD9-81ED-4DB2-BD59-A6C34878D82A}">
                    <a16:rowId xmlns:a16="http://schemas.microsoft.com/office/drawing/2014/main" val="10000"/>
                  </a:ext>
                </a:extLst>
              </a:tr>
              <a:tr h="278130">
                <a:tc>
                  <a:txBody>
                    <a:bodyPr/>
                    <a:lstStyle/>
                    <a:p>
                      <a:r>
                        <a:rPr lang="tr-TR" sz="1400" dirty="0"/>
                        <a:t>Tarih</a:t>
                      </a:r>
                    </a:p>
                  </a:txBody>
                  <a:tcPr marT="34290" marB="34290"/>
                </a:tc>
                <a:tc>
                  <a:txBody>
                    <a:bodyPr/>
                    <a:lstStyle/>
                    <a:p>
                      <a:r>
                        <a:rPr lang="tr-TR" sz="1400" dirty="0"/>
                        <a:t>25 Temmuz 1894</a:t>
                      </a:r>
                    </a:p>
                  </a:txBody>
                  <a:tcPr marT="34290" marB="34290"/>
                </a:tc>
                <a:extLst>
                  <a:ext uri="{0D108BD9-81ED-4DB2-BD59-A6C34878D82A}">
                    <a16:rowId xmlns:a16="http://schemas.microsoft.com/office/drawing/2014/main" val="10001"/>
                  </a:ext>
                </a:extLst>
              </a:tr>
              <a:tr h="2781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400" dirty="0"/>
                        <a:t>Maden Tipi</a:t>
                      </a:r>
                    </a:p>
                  </a:txBody>
                  <a:tcPr marT="34290" marB="34290"/>
                </a:tc>
                <a:tc>
                  <a:txBody>
                    <a:bodyPr/>
                    <a:lstStyle/>
                    <a:p>
                      <a:r>
                        <a:rPr lang="tr-TR" sz="1400" dirty="0"/>
                        <a:t>Kömür</a:t>
                      </a:r>
                    </a:p>
                  </a:txBody>
                  <a:tcPr marT="34290" marB="34290"/>
                </a:tc>
                <a:extLst>
                  <a:ext uri="{0D108BD9-81ED-4DB2-BD59-A6C34878D82A}">
                    <a16:rowId xmlns:a16="http://schemas.microsoft.com/office/drawing/2014/main" val="10002"/>
                  </a:ext>
                </a:extLst>
              </a:tr>
              <a:tr h="278130">
                <a:tc>
                  <a:txBody>
                    <a:bodyPr/>
                    <a:lstStyle/>
                    <a:p>
                      <a:r>
                        <a:rPr lang="tr-TR" sz="1400" dirty="0"/>
                        <a:t>Kaza sebebi</a:t>
                      </a:r>
                    </a:p>
                  </a:txBody>
                  <a:tcPr marT="34290" marB="34290"/>
                </a:tc>
                <a:tc>
                  <a:txBody>
                    <a:bodyPr/>
                    <a:lstStyle/>
                    <a:p>
                      <a:r>
                        <a:rPr lang="tr-TR" sz="1400" dirty="0"/>
                        <a:t>Metan/kömür</a:t>
                      </a:r>
                      <a:r>
                        <a:rPr lang="tr-TR" sz="1400" baseline="0" dirty="0"/>
                        <a:t> tozu </a:t>
                      </a:r>
                      <a:r>
                        <a:rPr lang="tr-TR" sz="1400" dirty="0"/>
                        <a:t>patlaması</a:t>
                      </a:r>
                    </a:p>
                  </a:txBody>
                  <a:tcPr marT="34290" marB="34290"/>
                </a:tc>
                <a:extLst>
                  <a:ext uri="{0D108BD9-81ED-4DB2-BD59-A6C34878D82A}">
                    <a16:rowId xmlns:a16="http://schemas.microsoft.com/office/drawing/2014/main" val="10003"/>
                  </a:ext>
                </a:extLst>
              </a:tr>
              <a:tr h="278130">
                <a:tc>
                  <a:txBody>
                    <a:bodyPr/>
                    <a:lstStyle/>
                    <a:p>
                      <a:r>
                        <a:rPr lang="tr-TR" sz="1400" dirty="0"/>
                        <a:t>Ölü sayısı</a:t>
                      </a:r>
                    </a:p>
                  </a:txBody>
                  <a:tcPr marT="34290" marB="34290"/>
                </a:tc>
                <a:tc>
                  <a:txBody>
                    <a:bodyPr/>
                    <a:lstStyle/>
                    <a:p>
                      <a:r>
                        <a:rPr lang="tr-TR" sz="1400" dirty="0"/>
                        <a:t>290</a:t>
                      </a:r>
                    </a:p>
                  </a:txBody>
                  <a:tcPr marT="34290" marB="34290"/>
                </a:tc>
                <a:extLst>
                  <a:ext uri="{0D108BD9-81ED-4DB2-BD59-A6C34878D82A}">
                    <a16:rowId xmlns:a16="http://schemas.microsoft.com/office/drawing/2014/main" val="10004"/>
                  </a:ext>
                </a:extLst>
              </a:tr>
              <a:tr h="278130">
                <a:tc>
                  <a:txBody>
                    <a:bodyPr/>
                    <a:lstStyle/>
                    <a:p>
                      <a:r>
                        <a:rPr lang="tr-TR" sz="1400" dirty="0"/>
                        <a:t>Yaralı sayısı</a:t>
                      </a:r>
                    </a:p>
                  </a:txBody>
                  <a:tcPr marT="34290" marB="34290"/>
                </a:tc>
                <a:tc>
                  <a:txBody>
                    <a:bodyPr/>
                    <a:lstStyle/>
                    <a:p>
                      <a:endParaRPr lang="tr-TR" sz="1400" dirty="0"/>
                    </a:p>
                  </a:txBody>
                  <a:tcPr marT="34290" marB="34290"/>
                </a:tc>
                <a:extLst>
                  <a:ext uri="{0D108BD9-81ED-4DB2-BD59-A6C34878D82A}">
                    <a16:rowId xmlns:a16="http://schemas.microsoft.com/office/drawing/2014/main" val="10005"/>
                  </a:ext>
                </a:extLst>
              </a:tr>
            </a:tbl>
          </a:graphicData>
        </a:graphic>
      </p:graphicFrame>
      <p:sp>
        <p:nvSpPr>
          <p:cNvPr id="6" name="İçerik Yer Tutucusu 2"/>
          <p:cNvSpPr txBox="1">
            <a:spLocks/>
          </p:cNvSpPr>
          <p:nvPr/>
        </p:nvSpPr>
        <p:spPr>
          <a:xfrm>
            <a:off x="5292080" y="1538790"/>
            <a:ext cx="3754760" cy="4385946"/>
          </a:xfrm>
          <a:prstGeom prst="rect">
            <a:avLst/>
          </a:prstGeom>
        </p:spPr>
        <p:txBody>
          <a:bodyPr vert="horz" lIns="0" rIns="18288">
            <a:normAutofit fontScale="70000" lnSpcReduction="20000"/>
          </a:bodyPr>
          <a:lstStyle>
            <a:lvl1pPr marL="0" marR="45720" indent="0" algn="r" rtl="0" eaLnBrk="1" latinLnBrk="0" hangingPunct="1">
              <a:spcBef>
                <a:spcPct val="20000"/>
              </a:spcBef>
              <a:buClr>
                <a:schemeClr val="accent3"/>
              </a:buClr>
              <a:buSzPct val="95000"/>
              <a:buFont typeface="Wingdings 2"/>
              <a:buNone/>
              <a:defRPr kumimoji="0" sz="2600" kern="1200">
                <a:solidFill>
                  <a:schemeClr val="tx1"/>
                </a:solidFill>
                <a:latin typeface="+mn-lt"/>
                <a:ea typeface="+mn-ea"/>
                <a:cs typeface="+mn-cs"/>
              </a:defRPr>
            </a:lvl1pPr>
            <a:lvl2pPr marL="457200" indent="0" algn="ctr" rtl="0" eaLnBrk="1" latinLnBrk="0" hangingPunct="1">
              <a:spcBef>
                <a:spcPct val="20000"/>
              </a:spcBef>
              <a:buClr>
                <a:schemeClr val="accent1"/>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70000"/>
              <a:buFont typeface="Wingdings 2"/>
              <a:buNone/>
              <a:defRPr kumimoji="0" sz="21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65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65000"/>
              <a:buFont typeface="Wingdings 2"/>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SzPct val="80000"/>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6"/>
              </a:buClr>
              <a:buSzPct val="80000"/>
              <a:buFont typeface="Wingdings 2"/>
              <a:buNone/>
              <a:defRPr kumimoji="0" sz="1600" kern="1200" baseline="0">
                <a:solidFill>
                  <a:schemeClr val="tx1"/>
                </a:solidFill>
                <a:latin typeface="+mn-lt"/>
                <a:ea typeface="+mn-ea"/>
                <a:cs typeface="+mn-cs"/>
              </a:defRPr>
            </a:lvl7pPr>
            <a:lvl8pPr marL="3200400" indent="0" algn="ctr" rtl="0" eaLnBrk="1" latinLnBrk="0" hangingPunct="1">
              <a:spcBef>
                <a:spcPct val="20000"/>
              </a:spcBef>
              <a:buClr>
                <a:schemeClr val="tx2"/>
              </a:buClr>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r>
              <a:rPr lang="en-US" dirty="0"/>
              <a:t>The </a:t>
            </a:r>
            <a:r>
              <a:rPr lang="en-US" dirty="0" err="1"/>
              <a:t>Senghenydd</a:t>
            </a:r>
            <a:r>
              <a:rPr lang="en-US" dirty="0"/>
              <a:t> Colliery Disaster happened on Oct. 14, 1913, during a period of peak coal output in the United Kingdom. The cause was most likely a methane explosion that ignited coal dust. The death toll was 439, making it the most deadly mine accident in the UK. This was the worst of a spate of mine disasters in Wales that occurred during a period of shoddy mine safety from 1850 to 1930. On</a:t>
            </a:r>
            <a:r>
              <a:rPr lang="en-US" dirty="0">
                <a:solidFill>
                  <a:srgbClr val="FF0000"/>
                </a:solidFill>
              </a:rPr>
              <a:t> </a:t>
            </a:r>
            <a:r>
              <a:rPr lang="en-US" b="1" dirty="0">
                <a:solidFill>
                  <a:srgbClr val="FF0000"/>
                </a:solidFill>
              </a:rPr>
              <a:t>June 25, 1894, 290</a:t>
            </a:r>
            <a:r>
              <a:rPr lang="en-US" dirty="0">
                <a:solidFill>
                  <a:srgbClr val="FF0000"/>
                </a:solidFill>
              </a:rPr>
              <a:t> </a:t>
            </a:r>
            <a:r>
              <a:rPr lang="en-US" dirty="0"/>
              <a:t>died at the Albion Colliery in </a:t>
            </a:r>
            <a:r>
              <a:rPr lang="en-US" dirty="0" err="1"/>
              <a:t>Cilfynydd</a:t>
            </a:r>
            <a:r>
              <a:rPr lang="en-US" dirty="0"/>
              <a:t>, </a:t>
            </a:r>
            <a:r>
              <a:rPr lang="en-US" dirty="0" err="1"/>
              <a:t>Glamorgan</a:t>
            </a:r>
            <a:r>
              <a:rPr lang="en-US" dirty="0"/>
              <a:t>, in a gas explosion. On </a:t>
            </a:r>
            <a:r>
              <a:rPr lang="en-US" b="1" dirty="0">
                <a:solidFill>
                  <a:srgbClr val="FF0000"/>
                </a:solidFill>
              </a:rPr>
              <a:t>Sept. 22, 1934, 266</a:t>
            </a:r>
            <a:r>
              <a:rPr lang="en-US" dirty="0"/>
              <a:t> died in the </a:t>
            </a:r>
            <a:r>
              <a:rPr lang="en-US" dirty="0" err="1"/>
              <a:t>Gresford</a:t>
            </a:r>
            <a:r>
              <a:rPr lang="en-US" dirty="0"/>
              <a:t> Disaster near </a:t>
            </a:r>
            <a:r>
              <a:rPr lang="en-US" dirty="0" err="1"/>
              <a:t>Wrexham</a:t>
            </a:r>
            <a:r>
              <a:rPr lang="en-US" dirty="0"/>
              <a:t> in North Wales. And on </a:t>
            </a:r>
            <a:r>
              <a:rPr lang="en-US" b="1" dirty="0">
                <a:solidFill>
                  <a:srgbClr val="FF0000"/>
                </a:solidFill>
              </a:rPr>
              <a:t>Sept. 11, 1878, 259 </a:t>
            </a:r>
            <a:r>
              <a:rPr lang="en-US" dirty="0"/>
              <a:t>were killed at the Prince of Wales Mine, </a:t>
            </a:r>
            <a:r>
              <a:rPr lang="en-US" dirty="0" err="1"/>
              <a:t>Abercarn</a:t>
            </a:r>
            <a:r>
              <a:rPr lang="en-US" dirty="0"/>
              <a:t>, </a:t>
            </a:r>
            <a:r>
              <a:rPr lang="en-US" dirty="0" err="1"/>
              <a:t>Monmouthshire</a:t>
            </a:r>
            <a:r>
              <a:rPr lang="en-US" dirty="0"/>
              <a:t>, in an explosion.</a:t>
            </a:r>
            <a:endParaRPr lang="tr-TR" dirty="0"/>
          </a:p>
        </p:txBody>
      </p:sp>
      <p:pic>
        <p:nvPicPr>
          <p:cNvPr id="4098" name="Picture 2" descr="http://0.tqn.com/d/worldnews/1/0/y/G/-/-/senghenydd.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26915" y="3335080"/>
            <a:ext cx="4762500" cy="2578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3227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ctrTitle"/>
          </p:nvPr>
        </p:nvSpPr>
        <p:spPr>
          <a:xfrm>
            <a:off x="7740352" y="944725"/>
            <a:ext cx="1075656" cy="540060"/>
          </a:xfrm>
        </p:spPr>
        <p:txBody>
          <a:bodyPr>
            <a:normAutofit/>
          </a:bodyPr>
          <a:lstStyle/>
          <a:p>
            <a:r>
              <a:rPr lang="tr-TR" sz="3000" dirty="0"/>
              <a:t>5/5</a:t>
            </a:r>
          </a:p>
        </p:txBody>
      </p:sp>
      <p:sp>
        <p:nvSpPr>
          <p:cNvPr id="3" name="Alt Başlık 2"/>
          <p:cNvSpPr>
            <a:spLocks noGrp="1"/>
          </p:cNvSpPr>
          <p:nvPr>
            <p:ph type="subTitle" idx="1"/>
          </p:nvPr>
        </p:nvSpPr>
        <p:spPr>
          <a:xfrm>
            <a:off x="323528" y="998730"/>
            <a:ext cx="6400800" cy="594066"/>
          </a:xfrm>
        </p:spPr>
        <p:txBody>
          <a:bodyPr/>
          <a:lstStyle/>
          <a:p>
            <a:pPr algn="l"/>
            <a:r>
              <a:rPr lang="tr-TR" b="1" dirty="0" err="1"/>
              <a:t>Coalbrook</a:t>
            </a:r>
            <a:r>
              <a:rPr lang="tr-TR" b="1" dirty="0"/>
              <a:t>, South </a:t>
            </a:r>
            <a:r>
              <a:rPr lang="tr-TR" b="1" dirty="0" err="1"/>
              <a:t>Africa</a:t>
            </a:r>
            <a:endParaRPr lang="tr-TR" b="1" dirty="0"/>
          </a:p>
        </p:txBody>
      </p:sp>
      <p:graphicFrame>
        <p:nvGraphicFramePr>
          <p:cNvPr id="5" name="Tablo 4"/>
          <p:cNvGraphicFramePr>
            <a:graphicFrameLocks noGrp="1"/>
          </p:cNvGraphicFramePr>
          <p:nvPr/>
        </p:nvGraphicFramePr>
        <p:xfrm>
          <a:off x="179512" y="1430778"/>
          <a:ext cx="4444810" cy="2087880"/>
        </p:xfrm>
        <a:graphic>
          <a:graphicData uri="http://schemas.openxmlformats.org/drawingml/2006/table">
            <a:tbl>
              <a:tblPr firstRow="1" bandRow="1">
                <a:tableStyleId>{5C22544A-7EE6-4342-B048-85BDC9FD1C3A}</a:tableStyleId>
              </a:tblPr>
              <a:tblGrid>
                <a:gridCol w="139681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278130">
                <a:tc>
                  <a:txBody>
                    <a:bodyPr/>
                    <a:lstStyle/>
                    <a:p>
                      <a:r>
                        <a:rPr lang="tr-TR" sz="1400" dirty="0"/>
                        <a:t>Yer</a:t>
                      </a:r>
                    </a:p>
                  </a:txBody>
                  <a:tcPr marT="34290" marB="34290"/>
                </a:tc>
                <a:tc>
                  <a:txBody>
                    <a:bodyPr/>
                    <a:lstStyle/>
                    <a:p>
                      <a:r>
                        <a:rPr lang="tr-TR" sz="1400" dirty="0"/>
                        <a:t>Güney Afrika Cum.</a:t>
                      </a:r>
                    </a:p>
                  </a:txBody>
                  <a:tcPr marT="34290" marB="34290"/>
                </a:tc>
                <a:extLst>
                  <a:ext uri="{0D108BD9-81ED-4DB2-BD59-A6C34878D82A}">
                    <a16:rowId xmlns:a16="http://schemas.microsoft.com/office/drawing/2014/main" val="10000"/>
                  </a:ext>
                </a:extLst>
              </a:tr>
              <a:tr h="278130">
                <a:tc>
                  <a:txBody>
                    <a:bodyPr/>
                    <a:lstStyle/>
                    <a:p>
                      <a:r>
                        <a:rPr lang="tr-TR" sz="1400" dirty="0"/>
                        <a:t>Tarih</a:t>
                      </a:r>
                    </a:p>
                  </a:txBody>
                  <a:tcPr marT="34290" marB="34290"/>
                </a:tc>
                <a:tc>
                  <a:txBody>
                    <a:bodyPr/>
                    <a:lstStyle/>
                    <a:p>
                      <a:r>
                        <a:rPr lang="tr-TR" sz="1400" dirty="0"/>
                        <a:t>21 Ocak 1960</a:t>
                      </a:r>
                    </a:p>
                  </a:txBody>
                  <a:tcPr marT="34290" marB="34290"/>
                </a:tc>
                <a:extLst>
                  <a:ext uri="{0D108BD9-81ED-4DB2-BD59-A6C34878D82A}">
                    <a16:rowId xmlns:a16="http://schemas.microsoft.com/office/drawing/2014/main" val="10001"/>
                  </a:ext>
                </a:extLst>
              </a:tr>
              <a:tr h="2781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400" dirty="0"/>
                        <a:t>Maden Tipi</a:t>
                      </a:r>
                    </a:p>
                  </a:txBody>
                  <a:tcPr marT="34290" marB="34290"/>
                </a:tc>
                <a:tc>
                  <a:txBody>
                    <a:bodyPr/>
                    <a:lstStyle/>
                    <a:p>
                      <a:r>
                        <a:rPr lang="tr-TR" sz="1400" dirty="0"/>
                        <a:t>Kömür</a:t>
                      </a:r>
                    </a:p>
                  </a:txBody>
                  <a:tcPr marT="34290" marB="34290"/>
                </a:tc>
                <a:extLst>
                  <a:ext uri="{0D108BD9-81ED-4DB2-BD59-A6C34878D82A}">
                    <a16:rowId xmlns:a16="http://schemas.microsoft.com/office/drawing/2014/main" val="10002"/>
                  </a:ext>
                </a:extLst>
              </a:tr>
              <a:tr h="480060">
                <a:tc>
                  <a:txBody>
                    <a:bodyPr/>
                    <a:lstStyle/>
                    <a:p>
                      <a:r>
                        <a:rPr lang="tr-TR" sz="1400" dirty="0"/>
                        <a:t>Kaza sebebi</a:t>
                      </a:r>
                    </a:p>
                  </a:txBody>
                  <a:tcPr marT="34290" marB="34290"/>
                </a:tc>
                <a:tc>
                  <a:txBody>
                    <a:bodyPr/>
                    <a:lstStyle/>
                    <a:p>
                      <a:r>
                        <a:rPr lang="tr-TR" sz="1400" dirty="0"/>
                        <a:t>Göçük</a:t>
                      </a:r>
                    </a:p>
                  </a:txBody>
                  <a:tcPr marT="34290" marB="34290"/>
                </a:tc>
                <a:extLst>
                  <a:ext uri="{0D108BD9-81ED-4DB2-BD59-A6C34878D82A}">
                    <a16:rowId xmlns:a16="http://schemas.microsoft.com/office/drawing/2014/main" val="10003"/>
                  </a:ext>
                </a:extLst>
              </a:tr>
              <a:tr h="278130">
                <a:tc>
                  <a:txBody>
                    <a:bodyPr/>
                    <a:lstStyle/>
                    <a:p>
                      <a:r>
                        <a:rPr lang="tr-TR" sz="1400" dirty="0"/>
                        <a:t>Ölü sayısı</a:t>
                      </a:r>
                    </a:p>
                  </a:txBody>
                  <a:tcPr marT="34290" marB="34290"/>
                </a:tc>
                <a:tc>
                  <a:txBody>
                    <a:bodyPr/>
                    <a:lstStyle/>
                    <a:p>
                      <a:r>
                        <a:rPr lang="tr-TR" sz="1400" dirty="0"/>
                        <a:t>417</a:t>
                      </a:r>
                    </a:p>
                  </a:txBody>
                  <a:tcPr marT="34290" marB="34290"/>
                </a:tc>
                <a:extLst>
                  <a:ext uri="{0D108BD9-81ED-4DB2-BD59-A6C34878D82A}">
                    <a16:rowId xmlns:a16="http://schemas.microsoft.com/office/drawing/2014/main" val="10004"/>
                  </a:ext>
                </a:extLst>
              </a:tr>
              <a:tr h="480060">
                <a:tc>
                  <a:txBody>
                    <a:bodyPr/>
                    <a:lstStyle/>
                    <a:p>
                      <a:r>
                        <a:rPr lang="tr-TR" sz="1400" dirty="0"/>
                        <a:t>Yaralı sayısı</a:t>
                      </a:r>
                    </a:p>
                  </a:txBody>
                  <a:tcPr marT="34290" marB="34290"/>
                </a:tc>
                <a:tc>
                  <a:txBody>
                    <a:bodyPr/>
                    <a:lstStyle/>
                    <a:p>
                      <a:endParaRPr lang="tr-TR" sz="1400" dirty="0"/>
                    </a:p>
                  </a:txBody>
                  <a:tcPr marT="34290" marB="34290"/>
                </a:tc>
                <a:extLst>
                  <a:ext uri="{0D108BD9-81ED-4DB2-BD59-A6C34878D82A}">
                    <a16:rowId xmlns:a16="http://schemas.microsoft.com/office/drawing/2014/main" val="10005"/>
                  </a:ext>
                </a:extLst>
              </a:tr>
            </a:tbl>
          </a:graphicData>
        </a:graphic>
      </p:graphicFrame>
      <p:sp>
        <p:nvSpPr>
          <p:cNvPr id="6" name="İçerik Yer Tutucusu 2"/>
          <p:cNvSpPr txBox="1">
            <a:spLocks/>
          </p:cNvSpPr>
          <p:nvPr/>
        </p:nvSpPr>
        <p:spPr>
          <a:xfrm>
            <a:off x="5292080" y="1419318"/>
            <a:ext cx="3754760" cy="4385946"/>
          </a:xfrm>
          <a:prstGeom prst="rect">
            <a:avLst/>
          </a:prstGeom>
        </p:spPr>
        <p:txBody>
          <a:bodyPr vert="horz" lIns="0" rIns="18288">
            <a:noAutofit/>
          </a:bodyPr>
          <a:lstStyle>
            <a:lvl1pPr marL="0" marR="45720" indent="0" algn="r" rtl="0" eaLnBrk="1" latinLnBrk="0" hangingPunct="1">
              <a:spcBef>
                <a:spcPct val="20000"/>
              </a:spcBef>
              <a:buClr>
                <a:schemeClr val="accent3"/>
              </a:buClr>
              <a:buSzPct val="95000"/>
              <a:buFont typeface="Wingdings 2"/>
              <a:buNone/>
              <a:defRPr kumimoji="0" sz="2600" kern="1200">
                <a:solidFill>
                  <a:schemeClr val="tx1"/>
                </a:solidFill>
                <a:latin typeface="+mn-lt"/>
                <a:ea typeface="+mn-ea"/>
                <a:cs typeface="+mn-cs"/>
              </a:defRPr>
            </a:lvl1pPr>
            <a:lvl2pPr marL="457200" indent="0" algn="ctr" rtl="0" eaLnBrk="1" latinLnBrk="0" hangingPunct="1">
              <a:spcBef>
                <a:spcPct val="20000"/>
              </a:spcBef>
              <a:buClr>
                <a:schemeClr val="accent1"/>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70000"/>
              <a:buFont typeface="Wingdings 2"/>
              <a:buNone/>
              <a:defRPr kumimoji="0" sz="21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65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65000"/>
              <a:buFont typeface="Wingdings 2"/>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SzPct val="80000"/>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6"/>
              </a:buClr>
              <a:buSzPct val="80000"/>
              <a:buFont typeface="Wingdings 2"/>
              <a:buNone/>
              <a:defRPr kumimoji="0" sz="1600" kern="1200" baseline="0">
                <a:solidFill>
                  <a:schemeClr val="tx1"/>
                </a:solidFill>
                <a:latin typeface="+mn-lt"/>
                <a:ea typeface="+mn-ea"/>
                <a:cs typeface="+mn-cs"/>
              </a:defRPr>
            </a:lvl7pPr>
            <a:lvl8pPr marL="3200400" indent="0" algn="ctr" rtl="0" eaLnBrk="1" latinLnBrk="0" hangingPunct="1">
              <a:spcBef>
                <a:spcPct val="20000"/>
              </a:spcBef>
              <a:buClr>
                <a:schemeClr val="tx2"/>
              </a:buClr>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r>
              <a:rPr lang="en-US" sz="1800" dirty="0"/>
              <a:t>The biggest mine disaster in South African history was also one of the deadliest in the world. On Jan. 21, 1960, a rock fall in a section of the mine trapped 437 miners. Of those casualties, </a:t>
            </a:r>
            <a:r>
              <a:rPr lang="en-US" sz="1800" b="1" dirty="0">
                <a:solidFill>
                  <a:srgbClr val="FF0000"/>
                </a:solidFill>
              </a:rPr>
              <a:t>417</a:t>
            </a:r>
            <a:r>
              <a:rPr lang="en-US" sz="1800" dirty="0">
                <a:solidFill>
                  <a:srgbClr val="FF0000"/>
                </a:solidFill>
              </a:rPr>
              <a:t> </a:t>
            </a:r>
            <a:r>
              <a:rPr lang="en-US" sz="1800" dirty="0"/>
              <a:t>succumbed to methane poisoning. One of the problems was that there wasn't a drill capable of cutting a large enough hole for the men to escape. After the disaster, the country's mining authority purchased suitable rescue drilling equipment. There was outcry after the accident when it was reported that some miners had fled to the entrance at the first falling rock, but were forced back into the mine by supervisors. Because of the racial inequality in the country, white miners' widows received more compensation than the Bantu widows.</a:t>
            </a:r>
            <a:endParaRPr lang="tr-TR" sz="1800" dirty="0"/>
          </a:p>
        </p:txBody>
      </p:sp>
      <p:pic>
        <p:nvPicPr>
          <p:cNvPr id="3074" name="Picture 2" descr="http://0.tqn.com/d/worldnews/1/0/x/G/-/-/coalbrook.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2119" y="3731764"/>
            <a:ext cx="5263135" cy="2192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34426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pPr marL="514350" indent="-514350" algn="ctr"/>
            <a:r>
              <a:rPr lang="tr-TR" sz="3000" dirty="0"/>
              <a:t>2.Dünyadaki en ilginç Madencilik kazası (Şili Örneği)</a:t>
            </a:r>
          </a:p>
        </p:txBody>
      </p:sp>
    </p:spTree>
    <p:extLst>
      <p:ext uri="{BB962C8B-B14F-4D97-AF65-F5344CB8AC3E}">
        <p14:creationId xmlns:p14="http://schemas.microsoft.com/office/powerpoint/2010/main" val="4695812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title"/>
          </p:nvPr>
        </p:nvSpPr>
        <p:spPr>
          <a:xfrm>
            <a:off x="107505" y="1266155"/>
            <a:ext cx="8785225" cy="315516"/>
          </a:xfrm>
        </p:spPr>
        <p:txBody>
          <a:bodyPr>
            <a:normAutofit fontScale="90000"/>
          </a:bodyPr>
          <a:lstStyle/>
          <a:p>
            <a:pPr>
              <a:defRPr/>
            </a:pPr>
            <a:r>
              <a:rPr lang="tr-TR" sz="2200" dirty="0">
                <a:solidFill>
                  <a:srgbClr val="FF0000"/>
                </a:solidFill>
              </a:rPr>
              <a:t>İlginç bir maden kazası: </a:t>
            </a:r>
            <a:r>
              <a:rPr lang="tr-TR" sz="2200" b="1" dirty="0">
                <a:solidFill>
                  <a:srgbClr val="FF0000"/>
                </a:solidFill>
              </a:rPr>
              <a:t>2010 </a:t>
            </a:r>
            <a:r>
              <a:rPr lang="tr-TR" sz="2200" b="1" dirty="0" err="1">
                <a:solidFill>
                  <a:srgbClr val="FF0000"/>
                </a:solidFill>
              </a:rPr>
              <a:t>Copiapó</a:t>
            </a:r>
            <a:r>
              <a:rPr lang="tr-TR" sz="2200" b="1" dirty="0">
                <a:solidFill>
                  <a:srgbClr val="FF0000"/>
                </a:solidFill>
              </a:rPr>
              <a:t> </a:t>
            </a:r>
            <a:r>
              <a:rPr lang="tr-TR" sz="2200" b="1" dirty="0" err="1">
                <a:solidFill>
                  <a:srgbClr val="FF0000"/>
                </a:solidFill>
              </a:rPr>
              <a:t>mining</a:t>
            </a:r>
            <a:r>
              <a:rPr lang="tr-TR" sz="2200" b="1" dirty="0">
                <a:solidFill>
                  <a:srgbClr val="FF0000"/>
                </a:solidFill>
              </a:rPr>
              <a:t> </a:t>
            </a:r>
            <a:r>
              <a:rPr lang="tr-TR" sz="2200" b="1" dirty="0" err="1">
                <a:solidFill>
                  <a:srgbClr val="FF0000"/>
                </a:solidFill>
              </a:rPr>
              <a:t>accident</a:t>
            </a:r>
            <a:r>
              <a:rPr lang="tr-TR" sz="2200" b="1" dirty="0">
                <a:solidFill>
                  <a:srgbClr val="FF0000"/>
                </a:solidFill>
              </a:rPr>
              <a:t> (</a:t>
            </a:r>
            <a:r>
              <a:rPr lang="tr-TR" sz="2400" b="1" dirty="0" err="1">
                <a:solidFill>
                  <a:srgbClr val="FF0000"/>
                </a:solidFill>
              </a:rPr>
              <a:t>Chilean</a:t>
            </a:r>
            <a:r>
              <a:rPr lang="tr-TR" sz="2400" b="1" dirty="0">
                <a:solidFill>
                  <a:srgbClr val="FF0000"/>
                </a:solidFill>
              </a:rPr>
              <a:t> </a:t>
            </a:r>
            <a:r>
              <a:rPr lang="tr-TR" sz="2400" b="1" dirty="0" err="1">
                <a:solidFill>
                  <a:srgbClr val="FF0000"/>
                </a:solidFill>
              </a:rPr>
              <a:t>mining</a:t>
            </a:r>
            <a:r>
              <a:rPr lang="tr-TR" sz="2400" b="1" dirty="0">
                <a:solidFill>
                  <a:srgbClr val="FF0000"/>
                </a:solidFill>
              </a:rPr>
              <a:t> </a:t>
            </a:r>
            <a:r>
              <a:rPr lang="tr-TR" sz="2400" b="1" dirty="0" err="1">
                <a:solidFill>
                  <a:srgbClr val="FF0000"/>
                </a:solidFill>
              </a:rPr>
              <a:t>accident</a:t>
            </a:r>
            <a:r>
              <a:rPr lang="tr-TR" sz="2400" b="1" dirty="0">
                <a:solidFill>
                  <a:srgbClr val="FF0000"/>
                </a:solidFill>
              </a:rPr>
              <a:t>)</a:t>
            </a:r>
            <a:endParaRPr lang="tr-TR" sz="2200" b="1" dirty="0">
              <a:solidFill>
                <a:srgbClr val="FF0000"/>
              </a:solidFill>
            </a:endParaRPr>
          </a:p>
        </p:txBody>
      </p:sp>
      <p:pic>
        <p:nvPicPr>
          <p:cNvPr id="15363"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 y="1606154"/>
            <a:ext cx="3432175" cy="4394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İçerik Yer Tutucusu 2"/>
          <p:cNvSpPr>
            <a:spLocks noGrp="1"/>
          </p:cNvSpPr>
          <p:nvPr>
            <p:ph idx="1"/>
          </p:nvPr>
        </p:nvSpPr>
        <p:spPr>
          <a:xfrm>
            <a:off x="3708400" y="1584722"/>
            <a:ext cx="5327650" cy="1303734"/>
          </a:xfrm>
          <a:solidFill>
            <a:schemeClr val="bg2"/>
          </a:solidFill>
        </p:spPr>
        <p:txBody>
          <a:bodyPr>
            <a:normAutofit fontScale="70000" lnSpcReduction="20000"/>
          </a:bodyPr>
          <a:lstStyle/>
          <a:p>
            <a:pPr marL="0" indent="0">
              <a:buNone/>
              <a:defRPr/>
            </a:pPr>
            <a:r>
              <a:rPr lang="tr-TR" sz="1800" dirty="0"/>
              <a:t>Kaza tarihi : 5 </a:t>
            </a:r>
            <a:r>
              <a:rPr lang="tr-TR" sz="1800" dirty="0" err="1"/>
              <a:t>Auğtos</a:t>
            </a:r>
            <a:r>
              <a:rPr lang="tr-TR" sz="1800" dirty="0"/>
              <a:t> 2010</a:t>
            </a:r>
          </a:p>
          <a:p>
            <a:pPr marL="0" indent="0">
              <a:buNone/>
              <a:defRPr/>
            </a:pPr>
            <a:r>
              <a:rPr lang="tr-TR" sz="1800" dirty="0"/>
              <a:t>Maden tipi : Bakır madeni (121 yıllık)</a:t>
            </a:r>
          </a:p>
          <a:p>
            <a:pPr marL="0" indent="0">
              <a:buNone/>
              <a:defRPr/>
            </a:pPr>
            <a:r>
              <a:rPr lang="tr-TR" sz="1800" dirty="0"/>
              <a:t>Kaza derinliği : 700 m</a:t>
            </a:r>
          </a:p>
          <a:p>
            <a:pPr marL="0" indent="0">
              <a:buNone/>
              <a:defRPr/>
            </a:pPr>
            <a:r>
              <a:rPr lang="tr-TR" sz="1800" dirty="0"/>
              <a:t>Mahsur kalan işçi : 33 kişi -</a:t>
            </a:r>
            <a:r>
              <a:rPr lang="tr-TR" sz="1800" b="1" dirty="0"/>
              <a:t>Los 33</a:t>
            </a:r>
            <a:r>
              <a:rPr lang="tr-TR" sz="1800" dirty="0"/>
              <a:t> (</a:t>
            </a:r>
            <a:r>
              <a:rPr lang="tr-TR" sz="1800" dirty="0" err="1"/>
              <a:t>The</a:t>
            </a:r>
            <a:r>
              <a:rPr lang="tr-TR" sz="1800" dirty="0"/>
              <a:t> 33)-</a:t>
            </a:r>
          </a:p>
          <a:p>
            <a:pPr marL="0" indent="0">
              <a:buNone/>
              <a:defRPr/>
            </a:pPr>
            <a:r>
              <a:rPr lang="tr-TR" sz="1800" dirty="0"/>
              <a:t>Mahsur kalınan gün : 80 gün</a:t>
            </a:r>
          </a:p>
          <a:p>
            <a:pPr marL="0" indent="0">
              <a:buNone/>
              <a:defRPr/>
            </a:pPr>
            <a:endParaRPr lang="tr-TR" sz="1800" dirty="0"/>
          </a:p>
          <a:p>
            <a:pPr marL="0" indent="0">
              <a:buNone/>
              <a:defRPr/>
            </a:pPr>
            <a:endParaRPr lang="tr-TR" sz="1800" dirty="0"/>
          </a:p>
        </p:txBody>
      </p:sp>
      <p:pic>
        <p:nvPicPr>
          <p:cNvPr id="15365"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124077" y="2996803"/>
            <a:ext cx="1895475" cy="283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6" name="Picture 4" descr="Abstract graphic illustration of the underground accident site in the mine with markings, annotations and depths">
            <a:hlinkClick r:id="rId4"/>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235450" y="3105150"/>
            <a:ext cx="4743450" cy="2749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Veri Yer Tutucusu 3"/>
          <p:cNvSpPr>
            <a:spLocks noGrp="1"/>
          </p:cNvSpPr>
          <p:nvPr>
            <p:ph type="dt" sz="quarter" idx="10"/>
          </p:nvPr>
        </p:nvSpPr>
        <p:spPr/>
        <p:txBody>
          <a:bodyPr/>
          <a:lstStyle/>
          <a:p>
            <a:pPr>
              <a:defRPr/>
            </a:pPr>
            <a:fld id="{D2D4F7E4-922C-40D4-B251-B7D865660742}" type="datetime1">
              <a:rPr lang="tr-TR" smtClean="0"/>
              <a:pPr>
                <a:defRPr/>
              </a:pPr>
              <a:t>26.12.2022</a:t>
            </a:fld>
            <a:endParaRPr lang="tr-TR"/>
          </a:p>
        </p:txBody>
      </p:sp>
      <p:sp>
        <p:nvSpPr>
          <p:cNvPr id="6" name="Altbilgi Yer Tutucusu 5"/>
          <p:cNvSpPr>
            <a:spLocks noGrp="1"/>
          </p:cNvSpPr>
          <p:nvPr>
            <p:ph type="ftr" sz="quarter" idx="11"/>
          </p:nvPr>
        </p:nvSpPr>
        <p:spPr/>
        <p:txBody>
          <a:bodyPr/>
          <a:lstStyle/>
          <a:p>
            <a:pPr>
              <a:defRPr/>
            </a:pPr>
            <a:r>
              <a:rPr lang="tr-TR"/>
              <a:t>Doç. Dr. İbrahim OCAK                                             Yeraltı Maden İşletmelerinde Havalandırma</a:t>
            </a:r>
          </a:p>
        </p:txBody>
      </p:sp>
      <p:sp>
        <p:nvSpPr>
          <p:cNvPr id="7" name="Slayt Numarası Yer Tutucusu 6"/>
          <p:cNvSpPr>
            <a:spLocks noGrp="1"/>
          </p:cNvSpPr>
          <p:nvPr>
            <p:ph type="sldNum" sz="quarter" idx="12"/>
          </p:nvPr>
        </p:nvSpPr>
        <p:spPr/>
        <p:txBody>
          <a:bodyPr>
            <a:normAutofit/>
          </a:bodyPr>
          <a:lstStyle/>
          <a:p>
            <a:pPr>
              <a:defRPr/>
            </a:pPr>
            <a:fld id="{4E55A237-2B0D-43A4-80F8-1FBB5A77D8FA}" type="slidenum">
              <a:rPr lang="tr-TR" smtClean="0"/>
              <a:pPr>
                <a:defRPr/>
              </a:pPr>
              <a:t>45</a:t>
            </a:fld>
            <a:endParaRPr lang="tr-TR"/>
          </a:p>
        </p:txBody>
      </p:sp>
    </p:spTree>
    <p:extLst>
      <p:ext uri="{BB962C8B-B14F-4D97-AF65-F5344CB8AC3E}">
        <p14:creationId xmlns:p14="http://schemas.microsoft.com/office/powerpoint/2010/main" val="1063173369"/>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pPr>
              <a:defRPr/>
            </a:pPr>
            <a:endParaRPr lang="tr-TR" dirty="0"/>
          </a:p>
        </p:txBody>
      </p:sp>
      <p:pic>
        <p:nvPicPr>
          <p:cNvPr id="16388" name="Picture 7"/>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062198" y="857250"/>
            <a:ext cx="2081802" cy="3082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9" descr="Color image of the mining leader and the Chilean President leading rescue workers in a rendition of the Chilean anthem.">
            <a:hlinkClick r:id="rId3"/>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3975" y="3964782"/>
            <a:ext cx="3233738" cy="1620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11" descr="Slightly grainy color video capture image of the six rescuers displaying the famous &quot;Mision Cumplida Chile&quot; sign deep within San José Mine near Copiapo, Chile[125]">
            <a:hlinkClick r:id="rId5"/>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407150" y="4363512"/>
            <a:ext cx="2736850" cy="1632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1" name="Picture 6"/>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0" y="1235902"/>
            <a:ext cx="2982912" cy="2196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Slayt Numarası Yer Tutucusu 9"/>
          <p:cNvSpPr>
            <a:spLocks noGrp="1"/>
          </p:cNvSpPr>
          <p:nvPr>
            <p:ph type="sldNum" sz="quarter" idx="12"/>
          </p:nvPr>
        </p:nvSpPr>
        <p:spPr/>
        <p:txBody>
          <a:bodyPr>
            <a:normAutofit/>
          </a:bodyPr>
          <a:lstStyle/>
          <a:p>
            <a:pPr>
              <a:defRPr/>
            </a:pPr>
            <a:fld id="{9E26595C-EF9C-45D9-8A66-800D20772ADB}" type="slidenum">
              <a:rPr lang="tr-TR" smtClean="0"/>
              <a:pPr>
                <a:defRPr/>
              </a:pPr>
              <a:t>46</a:t>
            </a:fld>
            <a:endParaRPr lang="tr-TR"/>
          </a:p>
        </p:txBody>
      </p:sp>
      <p:pic>
        <p:nvPicPr>
          <p:cNvPr id="1026" name="Picture 2"/>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212512" y="869354"/>
            <a:ext cx="3885742" cy="5126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73772384"/>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title"/>
          </p:nvPr>
        </p:nvSpPr>
        <p:spPr>
          <a:xfrm>
            <a:off x="457200" y="1385316"/>
            <a:ext cx="8229600" cy="477510"/>
          </a:xfrm>
        </p:spPr>
        <p:txBody>
          <a:bodyPr>
            <a:normAutofit fontScale="90000"/>
          </a:bodyPr>
          <a:lstStyle/>
          <a:p>
            <a:pPr algn="ctr"/>
            <a:r>
              <a:rPr lang="tr-TR" sz="3000" dirty="0"/>
              <a:t>3.Türkiye’deki en büyük Madencilik kazaları</a:t>
            </a:r>
          </a:p>
        </p:txBody>
      </p:sp>
      <p:pic>
        <p:nvPicPr>
          <p:cNvPr id="5" name="Picture 4" descr="http://www.aksam.com.tr/images/news/43982.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06086" y="2294874"/>
            <a:ext cx="7410330" cy="3705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5257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 name="İçerik Yer Tutucusu 4"/>
          <p:cNvGraphicFramePr>
            <a:graphicFrameLocks noGrp="1"/>
          </p:cNvGraphicFramePr>
          <p:nvPr>
            <p:ph idx="1"/>
          </p:nvPr>
        </p:nvGraphicFramePr>
        <p:xfrm>
          <a:off x="28575" y="2294335"/>
          <a:ext cx="5014914" cy="2708082"/>
        </p:xfrm>
        <a:graphic>
          <a:graphicData uri="http://schemas.openxmlformats.org/drawingml/2006/table">
            <a:tbl>
              <a:tblPr>
                <a:tableStyleId>{5C22544A-7EE6-4342-B048-85BDC9FD1C3A}</a:tableStyleId>
              </a:tblPr>
              <a:tblGrid>
                <a:gridCol w="256970">
                  <a:extLst>
                    <a:ext uri="{9D8B030D-6E8A-4147-A177-3AD203B41FA5}">
                      <a16:colId xmlns:a16="http://schemas.microsoft.com/office/drawing/2014/main" val="20000"/>
                    </a:ext>
                  </a:extLst>
                </a:gridCol>
                <a:gridCol w="1192848">
                  <a:extLst>
                    <a:ext uri="{9D8B030D-6E8A-4147-A177-3AD203B41FA5}">
                      <a16:colId xmlns:a16="http://schemas.microsoft.com/office/drawing/2014/main" val="20001"/>
                    </a:ext>
                  </a:extLst>
                </a:gridCol>
                <a:gridCol w="2725728">
                  <a:extLst>
                    <a:ext uri="{9D8B030D-6E8A-4147-A177-3AD203B41FA5}">
                      <a16:colId xmlns:a16="http://schemas.microsoft.com/office/drawing/2014/main" val="20002"/>
                    </a:ext>
                  </a:extLst>
                </a:gridCol>
                <a:gridCol w="839368">
                  <a:extLst>
                    <a:ext uri="{9D8B030D-6E8A-4147-A177-3AD203B41FA5}">
                      <a16:colId xmlns:a16="http://schemas.microsoft.com/office/drawing/2014/main" val="20003"/>
                    </a:ext>
                  </a:extLst>
                </a:gridCol>
              </a:tblGrid>
              <a:tr h="395836">
                <a:tc>
                  <a:txBody>
                    <a:bodyPr/>
                    <a:lstStyle/>
                    <a:p>
                      <a:pPr algn="l" fontAlgn="b"/>
                      <a:r>
                        <a:rPr lang="tr-TR" sz="1300" u="none" strike="noStrike" dirty="0">
                          <a:effectLst/>
                        </a:rPr>
                        <a:t> </a:t>
                      </a:r>
                      <a:endParaRPr lang="tr-TR" sz="1300" b="0" i="0" u="none" strike="noStrike" dirty="0">
                        <a:effectLst/>
                        <a:latin typeface="Arial Tur"/>
                      </a:endParaRPr>
                    </a:p>
                  </a:txBody>
                  <a:tcPr marL="9525" marR="9525" marT="7145" marB="0" anchor="b"/>
                </a:tc>
                <a:tc>
                  <a:txBody>
                    <a:bodyPr/>
                    <a:lstStyle/>
                    <a:p>
                      <a:pPr algn="l" fontAlgn="b"/>
                      <a:r>
                        <a:rPr lang="tr-TR" sz="1300" u="none" strike="noStrike">
                          <a:effectLst/>
                        </a:rPr>
                        <a:t>Tarih</a:t>
                      </a:r>
                      <a:endParaRPr lang="tr-TR" sz="1300" b="0" i="0" u="none" strike="noStrike">
                        <a:effectLst/>
                        <a:latin typeface="Arial Tur"/>
                      </a:endParaRPr>
                    </a:p>
                  </a:txBody>
                  <a:tcPr marL="9525" marR="9525" marT="7145" marB="0" anchor="b"/>
                </a:tc>
                <a:tc>
                  <a:txBody>
                    <a:bodyPr/>
                    <a:lstStyle/>
                    <a:p>
                      <a:pPr algn="l" fontAlgn="b"/>
                      <a:r>
                        <a:rPr lang="tr-TR" sz="1300" u="none" strike="noStrike" dirty="0">
                          <a:effectLst/>
                        </a:rPr>
                        <a:t>Bölge</a:t>
                      </a:r>
                      <a:endParaRPr lang="tr-TR" sz="1300" b="0" i="0" u="none" strike="noStrike" dirty="0">
                        <a:effectLst/>
                        <a:latin typeface="Arial Tur"/>
                      </a:endParaRPr>
                    </a:p>
                  </a:txBody>
                  <a:tcPr marL="9525" marR="9525" marT="7145" marB="0" anchor="b"/>
                </a:tc>
                <a:tc>
                  <a:txBody>
                    <a:bodyPr/>
                    <a:lstStyle/>
                    <a:p>
                      <a:pPr algn="l" fontAlgn="b"/>
                      <a:r>
                        <a:rPr lang="tr-TR" sz="1300" u="none" strike="noStrike">
                          <a:effectLst/>
                        </a:rPr>
                        <a:t>Ölü sayısı</a:t>
                      </a:r>
                      <a:endParaRPr lang="tr-TR" sz="1300" b="0" i="0" u="none" strike="noStrike">
                        <a:effectLst/>
                        <a:latin typeface="Arial Tur"/>
                      </a:endParaRPr>
                    </a:p>
                  </a:txBody>
                  <a:tcPr marL="9525" marR="9525" marT="7145" marB="0" anchor="b"/>
                </a:tc>
                <a:extLst>
                  <a:ext uri="{0D108BD9-81ED-4DB2-BD59-A6C34878D82A}">
                    <a16:rowId xmlns:a16="http://schemas.microsoft.com/office/drawing/2014/main" val="10000"/>
                  </a:ext>
                </a:extLst>
              </a:tr>
              <a:tr h="201491">
                <a:tc>
                  <a:txBody>
                    <a:bodyPr/>
                    <a:lstStyle/>
                    <a:p>
                      <a:pPr algn="ctr" fontAlgn="b"/>
                      <a:r>
                        <a:rPr lang="tr-TR" sz="1300" u="none" strike="noStrike">
                          <a:effectLst/>
                        </a:rPr>
                        <a:t>1</a:t>
                      </a:r>
                      <a:endParaRPr lang="tr-TR" sz="1300" b="0" i="0" u="none" strike="noStrike">
                        <a:effectLst/>
                        <a:latin typeface="Arial Tur"/>
                      </a:endParaRPr>
                    </a:p>
                  </a:txBody>
                  <a:tcPr marL="9525" marR="9525" marT="7145" marB="0" anchor="b"/>
                </a:tc>
                <a:tc>
                  <a:txBody>
                    <a:bodyPr/>
                    <a:lstStyle/>
                    <a:p>
                      <a:pPr algn="l" fontAlgn="b"/>
                      <a:r>
                        <a:rPr lang="tr-TR" sz="1300" u="none" strike="noStrike" dirty="0">
                          <a:effectLst/>
                        </a:rPr>
                        <a:t>07.03.1983</a:t>
                      </a:r>
                      <a:endParaRPr lang="tr-TR" sz="1300" b="0" i="0" u="none" strike="noStrike" dirty="0">
                        <a:effectLst/>
                        <a:latin typeface="Arial Tur"/>
                      </a:endParaRPr>
                    </a:p>
                  </a:txBody>
                  <a:tcPr marL="9525" marR="9525" marT="7145" marB="0" anchor="b"/>
                </a:tc>
                <a:tc>
                  <a:txBody>
                    <a:bodyPr/>
                    <a:lstStyle/>
                    <a:p>
                      <a:pPr algn="l" fontAlgn="b"/>
                      <a:r>
                        <a:rPr lang="tr-TR" sz="1300" u="none" strike="noStrike">
                          <a:effectLst/>
                        </a:rPr>
                        <a:t>TTK Armutçık, Zonguldak</a:t>
                      </a:r>
                      <a:endParaRPr lang="tr-TR" sz="1300" b="0" i="0" u="none" strike="noStrike">
                        <a:effectLst/>
                        <a:latin typeface="Arial Tur"/>
                      </a:endParaRPr>
                    </a:p>
                  </a:txBody>
                  <a:tcPr marL="9525" marR="9525" marT="7145" marB="0" anchor="b"/>
                </a:tc>
                <a:tc>
                  <a:txBody>
                    <a:bodyPr/>
                    <a:lstStyle/>
                    <a:p>
                      <a:pPr algn="ctr" fontAlgn="b"/>
                      <a:r>
                        <a:rPr lang="tr-TR" sz="1300" u="none" strike="noStrike">
                          <a:effectLst/>
                        </a:rPr>
                        <a:t>103</a:t>
                      </a:r>
                      <a:endParaRPr lang="tr-TR" sz="1300" b="0" i="0" u="none" strike="noStrike">
                        <a:effectLst/>
                        <a:latin typeface="Arial Tur"/>
                      </a:endParaRPr>
                    </a:p>
                  </a:txBody>
                  <a:tcPr marL="9525" marR="9525" marT="7145" marB="0" anchor="b"/>
                </a:tc>
                <a:extLst>
                  <a:ext uri="{0D108BD9-81ED-4DB2-BD59-A6C34878D82A}">
                    <a16:rowId xmlns:a16="http://schemas.microsoft.com/office/drawing/2014/main" val="10001"/>
                  </a:ext>
                </a:extLst>
              </a:tr>
              <a:tr h="201491">
                <a:tc>
                  <a:txBody>
                    <a:bodyPr/>
                    <a:lstStyle/>
                    <a:p>
                      <a:pPr algn="ctr" fontAlgn="b"/>
                      <a:r>
                        <a:rPr lang="tr-TR" sz="1300" u="none" strike="noStrike">
                          <a:effectLst/>
                        </a:rPr>
                        <a:t>2</a:t>
                      </a:r>
                      <a:endParaRPr lang="tr-TR" sz="1300" b="0" i="0" u="none" strike="noStrike">
                        <a:effectLst/>
                        <a:latin typeface="Arial Tur"/>
                      </a:endParaRPr>
                    </a:p>
                  </a:txBody>
                  <a:tcPr marL="9525" marR="9525" marT="7145" marB="0" anchor="b"/>
                </a:tc>
                <a:tc>
                  <a:txBody>
                    <a:bodyPr/>
                    <a:lstStyle/>
                    <a:p>
                      <a:pPr algn="l" fontAlgn="b"/>
                      <a:r>
                        <a:rPr lang="tr-TR" sz="1300" u="none" strike="noStrike" dirty="0">
                          <a:effectLst/>
                        </a:rPr>
                        <a:t>10.04.1983</a:t>
                      </a:r>
                      <a:endParaRPr lang="tr-TR" sz="1300" b="0" i="0" u="none" strike="noStrike" dirty="0">
                        <a:effectLst/>
                        <a:latin typeface="Arial Tur"/>
                      </a:endParaRPr>
                    </a:p>
                  </a:txBody>
                  <a:tcPr marL="9525" marR="9525" marT="7145" marB="0" anchor="b"/>
                </a:tc>
                <a:tc>
                  <a:txBody>
                    <a:bodyPr/>
                    <a:lstStyle/>
                    <a:p>
                      <a:pPr algn="l" fontAlgn="b"/>
                      <a:r>
                        <a:rPr lang="tr-TR" sz="1300" u="none" strike="noStrike" dirty="0">
                          <a:effectLst/>
                        </a:rPr>
                        <a:t>TTK Kozlu, Zonguldak</a:t>
                      </a:r>
                      <a:endParaRPr lang="tr-TR" sz="1300" b="0" i="0" u="none" strike="noStrike" dirty="0">
                        <a:effectLst/>
                        <a:latin typeface="Arial Tur"/>
                      </a:endParaRPr>
                    </a:p>
                  </a:txBody>
                  <a:tcPr marL="9525" marR="9525" marT="7145" marB="0" anchor="b"/>
                </a:tc>
                <a:tc>
                  <a:txBody>
                    <a:bodyPr/>
                    <a:lstStyle/>
                    <a:p>
                      <a:pPr algn="ctr" fontAlgn="b"/>
                      <a:r>
                        <a:rPr lang="tr-TR" sz="1300" u="none" strike="noStrike">
                          <a:effectLst/>
                        </a:rPr>
                        <a:t>10</a:t>
                      </a:r>
                      <a:endParaRPr lang="tr-TR" sz="1300" b="0" i="0" u="none" strike="noStrike">
                        <a:effectLst/>
                        <a:latin typeface="Arial Tur"/>
                      </a:endParaRPr>
                    </a:p>
                  </a:txBody>
                  <a:tcPr marL="9525" marR="9525" marT="7145" marB="0" anchor="b"/>
                </a:tc>
                <a:extLst>
                  <a:ext uri="{0D108BD9-81ED-4DB2-BD59-A6C34878D82A}">
                    <a16:rowId xmlns:a16="http://schemas.microsoft.com/office/drawing/2014/main" val="10002"/>
                  </a:ext>
                </a:extLst>
              </a:tr>
              <a:tr h="201491">
                <a:tc>
                  <a:txBody>
                    <a:bodyPr/>
                    <a:lstStyle/>
                    <a:p>
                      <a:pPr algn="ctr" fontAlgn="b"/>
                      <a:r>
                        <a:rPr lang="tr-TR" sz="1300" u="none" strike="noStrike">
                          <a:effectLst/>
                        </a:rPr>
                        <a:t>3</a:t>
                      </a:r>
                      <a:endParaRPr lang="tr-TR" sz="1300" b="0" i="0" u="none" strike="noStrike">
                        <a:effectLst/>
                        <a:latin typeface="Arial Tur"/>
                      </a:endParaRPr>
                    </a:p>
                  </a:txBody>
                  <a:tcPr marL="9525" marR="9525" marT="7145" marB="0" anchor="b"/>
                </a:tc>
                <a:tc>
                  <a:txBody>
                    <a:bodyPr/>
                    <a:lstStyle/>
                    <a:p>
                      <a:pPr algn="l" fontAlgn="b"/>
                      <a:r>
                        <a:rPr lang="tr-TR" sz="1300" u="none" strike="noStrike" dirty="0">
                          <a:effectLst/>
                        </a:rPr>
                        <a:t>31.01.1990</a:t>
                      </a:r>
                      <a:endParaRPr lang="tr-TR" sz="1300" b="0" i="0" u="none" strike="noStrike" dirty="0">
                        <a:effectLst/>
                        <a:latin typeface="Arial Tur"/>
                      </a:endParaRPr>
                    </a:p>
                  </a:txBody>
                  <a:tcPr marL="9525" marR="9525" marT="7145" marB="0" anchor="b"/>
                </a:tc>
                <a:tc>
                  <a:txBody>
                    <a:bodyPr/>
                    <a:lstStyle/>
                    <a:p>
                      <a:pPr algn="l" fontAlgn="b"/>
                      <a:r>
                        <a:rPr lang="tr-TR" sz="1300" u="none" strike="noStrike">
                          <a:effectLst/>
                        </a:rPr>
                        <a:t>TTK Amasra, Zonguldak</a:t>
                      </a:r>
                      <a:endParaRPr lang="tr-TR" sz="1300" b="0" i="0" u="none" strike="noStrike">
                        <a:effectLst/>
                        <a:latin typeface="Arial Tur"/>
                      </a:endParaRPr>
                    </a:p>
                  </a:txBody>
                  <a:tcPr marL="9525" marR="9525" marT="7145" marB="0" anchor="b"/>
                </a:tc>
                <a:tc>
                  <a:txBody>
                    <a:bodyPr/>
                    <a:lstStyle/>
                    <a:p>
                      <a:pPr algn="ctr" fontAlgn="b"/>
                      <a:r>
                        <a:rPr lang="tr-TR" sz="1300" u="none" strike="noStrike">
                          <a:effectLst/>
                        </a:rPr>
                        <a:t>5</a:t>
                      </a:r>
                      <a:endParaRPr lang="tr-TR" sz="1300" b="0" i="0" u="none" strike="noStrike">
                        <a:effectLst/>
                        <a:latin typeface="Arial Tur"/>
                      </a:endParaRPr>
                    </a:p>
                  </a:txBody>
                  <a:tcPr marL="9525" marR="9525" marT="7145" marB="0" anchor="b"/>
                </a:tc>
                <a:extLst>
                  <a:ext uri="{0D108BD9-81ED-4DB2-BD59-A6C34878D82A}">
                    <a16:rowId xmlns:a16="http://schemas.microsoft.com/office/drawing/2014/main" val="10003"/>
                  </a:ext>
                </a:extLst>
              </a:tr>
              <a:tr h="201491">
                <a:tc>
                  <a:txBody>
                    <a:bodyPr/>
                    <a:lstStyle/>
                    <a:p>
                      <a:pPr algn="ctr" fontAlgn="b"/>
                      <a:r>
                        <a:rPr lang="tr-TR" sz="1300" u="none" strike="noStrike">
                          <a:effectLst/>
                        </a:rPr>
                        <a:t>4</a:t>
                      </a:r>
                      <a:endParaRPr lang="tr-TR" sz="1300" b="0" i="0" u="none" strike="noStrike">
                        <a:effectLst/>
                        <a:latin typeface="Arial Tur"/>
                      </a:endParaRPr>
                    </a:p>
                  </a:txBody>
                  <a:tcPr marL="9525" marR="9525" marT="7145" marB="0" anchor="b"/>
                </a:tc>
                <a:tc>
                  <a:txBody>
                    <a:bodyPr/>
                    <a:lstStyle/>
                    <a:p>
                      <a:pPr algn="l" fontAlgn="b"/>
                      <a:r>
                        <a:rPr lang="tr-TR" sz="1300" u="none" strike="noStrike" dirty="0">
                          <a:effectLst/>
                        </a:rPr>
                        <a:t>03.03.1992</a:t>
                      </a:r>
                      <a:endParaRPr lang="tr-TR" sz="1300" b="0" i="0" u="none" strike="noStrike" dirty="0">
                        <a:effectLst/>
                        <a:latin typeface="Arial Tur"/>
                      </a:endParaRPr>
                    </a:p>
                  </a:txBody>
                  <a:tcPr marL="9525" marR="9525" marT="7145" marB="0" anchor="b"/>
                </a:tc>
                <a:tc>
                  <a:txBody>
                    <a:bodyPr/>
                    <a:lstStyle/>
                    <a:p>
                      <a:pPr algn="l" fontAlgn="b"/>
                      <a:r>
                        <a:rPr lang="tr-TR" sz="1300" u="none" strike="noStrike">
                          <a:effectLst/>
                        </a:rPr>
                        <a:t>TTK Kozlu, Zonguldak</a:t>
                      </a:r>
                      <a:endParaRPr lang="tr-TR" sz="1300" b="0" i="0" u="none" strike="noStrike">
                        <a:effectLst/>
                        <a:latin typeface="Arial Tur"/>
                      </a:endParaRPr>
                    </a:p>
                  </a:txBody>
                  <a:tcPr marL="9525" marR="9525" marT="7145" marB="0" anchor="b"/>
                </a:tc>
                <a:tc>
                  <a:txBody>
                    <a:bodyPr/>
                    <a:lstStyle/>
                    <a:p>
                      <a:pPr algn="ctr" fontAlgn="b"/>
                      <a:r>
                        <a:rPr lang="tr-TR" sz="1300" u="none" strike="noStrike" dirty="0">
                          <a:effectLst/>
                        </a:rPr>
                        <a:t>263</a:t>
                      </a:r>
                      <a:endParaRPr lang="tr-TR" sz="1300" b="0" i="0" u="none" strike="noStrike" dirty="0">
                        <a:effectLst/>
                        <a:latin typeface="Arial Tur"/>
                      </a:endParaRPr>
                    </a:p>
                  </a:txBody>
                  <a:tcPr marL="9525" marR="9525" marT="7145" marB="0" anchor="b"/>
                </a:tc>
                <a:extLst>
                  <a:ext uri="{0D108BD9-81ED-4DB2-BD59-A6C34878D82A}">
                    <a16:rowId xmlns:a16="http://schemas.microsoft.com/office/drawing/2014/main" val="10004"/>
                  </a:ext>
                </a:extLst>
              </a:tr>
              <a:tr h="201491">
                <a:tc>
                  <a:txBody>
                    <a:bodyPr/>
                    <a:lstStyle/>
                    <a:p>
                      <a:pPr algn="ctr" fontAlgn="b"/>
                      <a:r>
                        <a:rPr lang="tr-TR" sz="1300" u="none" strike="noStrike">
                          <a:effectLst/>
                        </a:rPr>
                        <a:t>5</a:t>
                      </a:r>
                      <a:endParaRPr lang="tr-TR" sz="1300" b="0" i="0" u="none" strike="noStrike">
                        <a:effectLst/>
                        <a:latin typeface="Arial Tur"/>
                      </a:endParaRPr>
                    </a:p>
                  </a:txBody>
                  <a:tcPr marL="9525" marR="9525" marT="7145" marB="0" anchor="b"/>
                </a:tc>
                <a:tc>
                  <a:txBody>
                    <a:bodyPr/>
                    <a:lstStyle/>
                    <a:p>
                      <a:pPr algn="l" fontAlgn="b"/>
                      <a:r>
                        <a:rPr lang="tr-TR" sz="1300" u="none" strike="noStrike" dirty="0">
                          <a:effectLst/>
                        </a:rPr>
                        <a:t>26.03.1995</a:t>
                      </a:r>
                      <a:endParaRPr lang="tr-TR" sz="1300" b="0" i="0" u="none" strike="noStrike" dirty="0">
                        <a:effectLst/>
                        <a:latin typeface="Arial Tur"/>
                      </a:endParaRPr>
                    </a:p>
                  </a:txBody>
                  <a:tcPr marL="9525" marR="9525" marT="7145" marB="0" anchor="b"/>
                </a:tc>
                <a:tc>
                  <a:txBody>
                    <a:bodyPr/>
                    <a:lstStyle/>
                    <a:p>
                      <a:pPr algn="l" fontAlgn="b"/>
                      <a:r>
                        <a:rPr lang="tr-TR" sz="1300" u="none" strike="noStrike">
                          <a:effectLst/>
                        </a:rPr>
                        <a:t>Sorgun, Yozgat</a:t>
                      </a:r>
                      <a:endParaRPr lang="tr-TR" sz="1300" b="0" i="0" u="none" strike="noStrike">
                        <a:effectLst/>
                        <a:latin typeface="Arial Tur"/>
                      </a:endParaRPr>
                    </a:p>
                  </a:txBody>
                  <a:tcPr marL="9525" marR="9525" marT="7145" marB="0" anchor="b"/>
                </a:tc>
                <a:tc>
                  <a:txBody>
                    <a:bodyPr/>
                    <a:lstStyle/>
                    <a:p>
                      <a:pPr algn="ctr" fontAlgn="b"/>
                      <a:r>
                        <a:rPr lang="tr-TR" sz="1300" u="none" strike="noStrike">
                          <a:effectLst/>
                        </a:rPr>
                        <a:t>37</a:t>
                      </a:r>
                      <a:endParaRPr lang="tr-TR" sz="1300" b="0" i="0" u="none" strike="noStrike">
                        <a:effectLst/>
                        <a:latin typeface="Arial Tur"/>
                      </a:endParaRPr>
                    </a:p>
                  </a:txBody>
                  <a:tcPr marL="9525" marR="9525" marT="7145" marB="0" anchor="b"/>
                </a:tc>
                <a:extLst>
                  <a:ext uri="{0D108BD9-81ED-4DB2-BD59-A6C34878D82A}">
                    <a16:rowId xmlns:a16="http://schemas.microsoft.com/office/drawing/2014/main" val="10005"/>
                  </a:ext>
                </a:extLst>
              </a:tr>
              <a:tr h="201491">
                <a:tc>
                  <a:txBody>
                    <a:bodyPr/>
                    <a:lstStyle/>
                    <a:p>
                      <a:pPr algn="ctr" fontAlgn="b"/>
                      <a:r>
                        <a:rPr lang="tr-TR" sz="1300" u="none" strike="noStrike">
                          <a:effectLst/>
                        </a:rPr>
                        <a:t>6</a:t>
                      </a:r>
                      <a:endParaRPr lang="tr-TR" sz="1300" b="0" i="0" u="none" strike="noStrike">
                        <a:effectLst/>
                        <a:latin typeface="Arial Tur"/>
                      </a:endParaRPr>
                    </a:p>
                  </a:txBody>
                  <a:tcPr marL="9525" marR="9525" marT="7145" marB="0" anchor="b"/>
                </a:tc>
                <a:tc>
                  <a:txBody>
                    <a:bodyPr/>
                    <a:lstStyle/>
                    <a:p>
                      <a:pPr algn="l" fontAlgn="b"/>
                      <a:r>
                        <a:rPr lang="tr-TR" sz="1300" u="none" strike="noStrike" dirty="0">
                          <a:effectLst/>
                        </a:rPr>
                        <a:t>21.11.2003</a:t>
                      </a:r>
                      <a:endParaRPr lang="tr-TR" sz="1300" b="0" i="0" u="none" strike="noStrike" dirty="0">
                        <a:effectLst/>
                        <a:latin typeface="Arial Tur"/>
                      </a:endParaRPr>
                    </a:p>
                  </a:txBody>
                  <a:tcPr marL="9525" marR="9525" marT="7145" marB="0" anchor="b"/>
                </a:tc>
                <a:tc>
                  <a:txBody>
                    <a:bodyPr/>
                    <a:lstStyle/>
                    <a:p>
                      <a:pPr algn="l" fontAlgn="b"/>
                      <a:r>
                        <a:rPr lang="tr-TR" sz="1300" u="none" strike="noStrike">
                          <a:effectLst/>
                        </a:rPr>
                        <a:t>Ermenek, Karaman</a:t>
                      </a:r>
                      <a:endParaRPr lang="tr-TR" sz="1300" b="0" i="0" u="none" strike="noStrike">
                        <a:effectLst/>
                        <a:latin typeface="Arial Tur"/>
                      </a:endParaRPr>
                    </a:p>
                  </a:txBody>
                  <a:tcPr marL="9525" marR="9525" marT="7145" marB="0" anchor="b"/>
                </a:tc>
                <a:tc>
                  <a:txBody>
                    <a:bodyPr/>
                    <a:lstStyle/>
                    <a:p>
                      <a:pPr algn="ctr" fontAlgn="b"/>
                      <a:r>
                        <a:rPr lang="tr-TR" sz="1300" u="none" strike="noStrike">
                          <a:effectLst/>
                        </a:rPr>
                        <a:t>10</a:t>
                      </a:r>
                      <a:endParaRPr lang="tr-TR" sz="1300" b="0" i="0" u="none" strike="noStrike">
                        <a:effectLst/>
                        <a:latin typeface="Arial Tur"/>
                      </a:endParaRPr>
                    </a:p>
                  </a:txBody>
                  <a:tcPr marL="9525" marR="9525" marT="7145" marB="0" anchor="b"/>
                </a:tc>
                <a:extLst>
                  <a:ext uri="{0D108BD9-81ED-4DB2-BD59-A6C34878D82A}">
                    <a16:rowId xmlns:a16="http://schemas.microsoft.com/office/drawing/2014/main" val="10006"/>
                  </a:ext>
                </a:extLst>
              </a:tr>
              <a:tr h="201491">
                <a:tc>
                  <a:txBody>
                    <a:bodyPr/>
                    <a:lstStyle/>
                    <a:p>
                      <a:pPr algn="ctr" fontAlgn="b"/>
                      <a:r>
                        <a:rPr lang="tr-TR" sz="1300" u="none" strike="noStrike">
                          <a:effectLst/>
                        </a:rPr>
                        <a:t>7</a:t>
                      </a:r>
                      <a:endParaRPr lang="tr-TR" sz="1300" b="0" i="0" u="none" strike="noStrike">
                        <a:effectLst/>
                        <a:latin typeface="Arial Tur"/>
                      </a:endParaRPr>
                    </a:p>
                  </a:txBody>
                  <a:tcPr marL="9525" marR="9525" marT="7145" marB="0" anchor="b"/>
                </a:tc>
                <a:tc>
                  <a:txBody>
                    <a:bodyPr/>
                    <a:lstStyle/>
                    <a:p>
                      <a:pPr algn="l" fontAlgn="b"/>
                      <a:r>
                        <a:rPr lang="tr-TR" sz="1300" u="none" strike="noStrike" dirty="0">
                          <a:effectLst/>
                        </a:rPr>
                        <a:t>21.04.2005</a:t>
                      </a:r>
                      <a:endParaRPr lang="tr-TR" sz="1300" b="0" i="0" u="none" strike="noStrike" dirty="0">
                        <a:effectLst/>
                        <a:latin typeface="Arial Tur"/>
                      </a:endParaRPr>
                    </a:p>
                  </a:txBody>
                  <a:tcPr marL="9525" marR="9525" marT="7145" marB="0" anchor="b"/>
                </a:tc>
                <a:tc>
                  <a:txBody>
                    <a:bodyPr/>
                    <a:lstStyle/>
                    <a:p>
                      <a:pPr algn="l" fontAlgn="b"/>
                      <a:r>
                        <a:rPr lang="tr-TR" sz="1300" u="none" strike="noStrike">
                          <a:effectLst/>
                        </a:rPr>
                        <a:t>Gediz, Kütahya</a:t>
                      </a:r>
                      <a:endParaRPr lang="tr-TR" sz="1300" b="0" i="0" u="none" strike="noStrike">
                        <a:effectLst/>
                        <a:latin typeface="Arial Tur"/>
                      </a:endParaRPr>
                    </a:p>
                  </a:txBody>
                  <a:tcPr marL="9525" marR="9525" marT="7145" marB="0" anchor="b"/>
                </a:tc>
                <a:tc>
                  <a:txBody>
                    <a:bodyPr/>
                    <a:lstStyle/>
                    <a:p>
                      <a:pPr algn="ctr" fontAlgn="b"/>
                      <a:r>
                        <a:rPr lang="tr-TR" sz="1300" u="none" strike="noStrike">
                          <a:effectLst/>
                        </a:rPr>
                        <a:t>18</a:t>
                      </a:r>
                      <a:endParaRPr lang="tr-TR" sz="1300" b="0" i="0" u="none" strike="noStrike">
                        <a:effectLst/>
                        <a:latin typeface="Arial Tur"/>
                      </a:endParaRPr>
                    </a:p>
                  </a:txBody>
                  <a:tcPr marL="9525" marR="9525" marT="7145" marB="0" anchor="b"/>
                </a:tc>
                <a:extLst>
                  <a:ext uri="{0D108BD9-81ED-4DB2-BD59-A6C34878D82A}">
                    <a16:rowId xmlns:a16="http://schemas.microsoft.com/office/drawing/2014/main" val="10007"/>
                  </a:ext>
                </a:extLst>
              </a:tr>
              <a:tr h="201491">
                <a:tc>
                  <a:txBody>
                    <a:bodyPr/>
                    <a:lstStyle/>
                    <a:p>
                      <a:pPr algn="ctr" fontAlgn="b"/>
                      <a:r>
                        <a:rPr lang="tr-TR" sz="1300" u="none" strike="noStrike">
                          <a:effectLst/>
                        </a:rPr>
                        <a:t>8</a:t>
                      </a:r>
                      <a:endParaRPr lang="tr-TR" sz="1300" b="0" i="0" u="none" strike="noStrike">
                        <a:effectLst/>
                        <a:latin typeface="Arial Tur"/>
                      </a:endParaRPr>
                    </a:p>
                  </a:txBody>
                  <a:tcPr marL="9525" marR="9525" marT="7145" marB="0" anchor="b"/>
                </a:tc>
                <a:tc>
                  <a:txBody>
                    <a:bodyPr/>
                    <a:lstStyle/>
                    <a:p>
                      <a:pPr algn="l" fontAlgn="b"/>
                      <a:r>
                        <a:rPr lang="tr-TR" sz="1300" u="none" strike="noStrike" dirty="0">
                          <a:effectLst/>
                        </a:rPr>
                        <a:t>02.06.2006</a:t>
                      </a:r>
                      <a:endParaRPr lang="tr-TR" sz="1300" b="0" i="0" u="none" strike="noStrike" dirty="0">
                        <a:effectLst/>
                        <a:latin typeface="Arial Tur"/>
                      </a:endParaRPr>
                    </a:p>
                  </a:txBody>
                  <a:tcPr marL="9525" marR="9525" marT="7145" marB="0" anchor="b"/>
                </a:tc>
                <a:tc>
                  <a:txBody>
                    <a:bodyPr/>
                    <a:lstStyle/>
                    <a:p>
                      <a:pPr algn="l" fontAlgn="b"/>
                      <a:r>
                        <a:rPr lang="tr-TR" sz="1300" u="none" strike="noStrike">
                          <a:effectLst/>
                        </a:rPr>
                        <a:t>Dursunbey, Balıkesir</a:t>
                      </a:r>
                      <a:endParaRPr lang="tr-TR" sz="1300" b="0" i="0" u="none" strike="noStrike">
                        <a:effectLst/>
                        <a:latin typeface="Arial Tur"/>
                      </a:endParaRPr>
                    </a:p>
                  </a:txBody>
                  <a:tcPr marL="9525" marR="9525" marT="7145" marB="0" anchor="b"/>
                </a:tc>
                <a:tc>
                  <a:txBody>
                    <a:bodyPr/>
                    <a:lstStyle/>
                    <a:p>
                      <a:pPr algn="ctr" fontAlgn="b"/>
                      <a:r>
                        <a:rPr lang="tr-TR" sz="1300" u="none" strike="noStrike" dirty="0">
                          <a:effectLst/>
                        </a:rPr>
                        <a:t>17</a:t>
                      </a:r>
                      <a:endParaRPr lang="tr-TR" sz="1300" b="0" i="0" u="none" strike="noStrike" dirty="0">
                        <a:effectLst/>
                        <a:latin typeface="Arial Tur"/>
                      </a:endParaRPr>
                    </a:p>
                  </a:txBody>
                  <a:tcPr marL="9525" marR="9525" marT="7145" marB="0" anchor="b"/>
                </a:tc>
                <a:extLst>
                  <a:ext uri="{0D108BD9-81ED-4DB2-BD59-A6C34878D82A}">
                    <a16:rowId xmlns:a16="http://schemas.microsoft.com/office/drawing/2014/main" val="10008"/>
                  </a:ext>
                </a:extLst>
              </a:tr>
              <a:tr h="201491">
                <a:tc>
                  <a:txBody>
                    <a:bodyPr/>
                    <a:lstStyle/>
                    <a:p>
                      <a:pPr algn="ctr" fontAlgn="b"/>
                      <a:r>
                        <a:rPr lang="tr-TR" sz="1300" u="none" strike="noStrike">
                          <a:effectLst/>
                        </a:rPr>
                        <a:t>9</a:t>
                      </a:r>
                      <a:endParaRPr lang="tr-TR" sz="1300" b="0" i="0" u="none" strike="noStrike">
                        <a:effectLst/>
                        <a:latin typeface="Arial Tur"/>
                      </a:endParaRPr>
                    </a:p>
                  </a:txBody>
                  <a:tcPr marL="9525" marR="9525" marT="7145" marB="0" anchor="b"/>
                </a:tc>
                <a:tc>
                  <a:txBody>
                    <a:bodyPr/>
                    <a:lstStyle/>
                    <a:p>
                      <a:pPr algn="l" fontAlgn="b"/>
                      <a:r>
                        <a:rPr lang="tr-TR" sz="1300" u="none" strike="noStrike" dirty="0">
                          <a:effectLst/>
                        </a:rPr>
                        <a:t>10.12.2009</a:t>
                      </a:r>
                      <a:endParaRPr lang="tr-TR" sz="1300" b="0" i="0" u="none" strike="noStrike" dirty="0">
                        <a:effectLst/>
                        <a:latin typeface="Arial Tur"/>
                      </a:endParaRPr>
                    </a:p>
                  </a:txBody>
                  <a:tcPr marL="9525" marR="9525" marT="7145" marB="0" anchor="b"/>
                </a:tc>
                <a:tc>
                  <a:txBody>
                    <a:bodyPr/>
                    <a:lstStyle/>
                    <a:p>
                      <a:pPr algn="l" fontAlgn="b"/>
                      <a:r>
                        <a:rPr lang="tr-TR" sz="1300" u="none" strike="noStrike">
                          <a:effectLst/>
                        </a:rPr>
                        <a:t>Mustafakemalpasa, Bursa</a:t>
                      </a:r>
                      <a:endParaRPr lang="tr-TR" sz="1300" b="0" i="0" u="none" strike="noStrike">
                        <a:effectLst/>
                        <a:latin typeface="Arial Tur"/>
                      </a:endParaRPr>
                    </a:p>
                  </a:txBody>
                  <a:tcPr marL="9525" marR="9525" marT="7145" marB="0" anchor="b"/>
                </a:tc>
                <a:tc>
                  <a:txBody>
                    <a:bodyPr/>
                    <a:lstStyle/>
                    <a:p>
                      <a:pPr algn="ctr" fontAlgn="b"/>
                      <a:r>
                        <a:rPr lang="tr-TR" sz="1300" u="none" strike="noStrike">
                          <a:effectLst/>
                        </a:rPr>
                        <a:t>19</a:t>
                      </a:r>
                      <a:endParaRPr lang="tr-TR" sz="1300" b="0" i="0" u="none" strike="noStrike">
                        <a:effectLst/>
                        <a:latin typeface="Arial Tur"/>
                      </a:endParaRPr>
                    </a:p>
                  </a:txBody>
                  <a:tcPr marL="9525" marR="9525" marT="7145" marB="0" anchor="b"/>
                </a:tc>
                <a:extLst>
                  <a:ext uri="{0D108BD9-81ED-4DB2-BD59-A6C34878D82A}">
                    <a16:rowId xmlns:a16="http://schemas.microsoft.com/office/drawing/2014/main" val="10009"/>
                  </a:ext>
                </a:extLst>
              </a:tr>
              <a:tr h="259596">
                <a:tc>
                  <a:txBody>
                    <a:bodyPr/>
                    <a:lstStyle/>
                    <a:p>
                      <a:pPr algn="ctr" fontAlgn="b"/>
                      <a:r>
                        <a:rPr lang="tr-TR" sz="1300" u="none" strike="noStrike">
                          <a:effectLst/>
                        </a:rPr>
                        <a:t>10</a:t>
                      </a:r>
                      <a:endParaRPr lang="tr-TR" sz="1300" b="0" i="0" u="none" strike="noStrike">
                        <a:effectLst/>
                        <a:latin typeface="Arial Tur"/>
                      </a:endParaRPr>
                    </a:p>
                  </a:txBody>
                  <a:tcPr marL="9525" marR="9525" marT="7145" marB="0" anchor="b"/>
                </a:tc>
                <a:tc>
                  <a:txBody>
                    <a:bodyPr/>
                    <a:lstStyle/>
                    <a:p>
                      <a:pPr algn="l" fontAlgn="b"/>
                      <a:r>
                        <a:rPr lang="tr-TR" sz="1300" u="none" strike="noStrike" dirty="0">
                          <a:effectLst/>
                        </a:rPr>
                        <a:t>23.02.2010</a:t>
                      </a:r>
                      <a:endParaRPr lang="tr-TR" sz="1300" b="0" i="0" u="none" strike="noStrike" dirty="0">
                        <a:effectLst/>
                        <a:latin typeface="Arial Tur"/>
                      </a:endParaRPr>
                    </a:p>
                  </a:txBody>
                  <a:tcPr marL="9525" marR="9525" marT="7145" marB="0" anchor="b"/>
                </a:tc>
                <a:tc>
                  <a:txBody>
                    <a:bodyPr/>
                    <a:lstStyle/>
                    <a:p>
                      <a:pPr algn="l" fontAlgn="b"/>
                      <a:r>
                        <a:rPr lang="tr-TR" sz="1300" u="none" strike="noStrike" dirty="0">
                          <a:effectLst/>
                        </a:rPr>
                        <a:t>Dursunbey, Balıkesir</a:t>
                      </a:r>
                      <a:endParaRPr lang="tr-TR" sz="1300" b="0" i="0" u="none" strike="noStrike" dirty="0">
                        <a:effectLst/>
                        <a:latin typeface="Arial Tur"/>
                      </a:endParaRPr>
                    </a:p>
                  </a:txBody>
                  <a:tcPr marL="9525" marR="9525" marT="7145" marB="0" anchor="b"/>
                </a:tc>
                <a:tc>
                  <a:txBody>
                    <a:bodyPr/>
                    <a:lstStyle/>
                    <a:p>
                      <a:pPr algn="ctr" fontAlgn="b"/>
                      <a:r>
                        <a:rPr lang="tr-TR" sz="1300" u="none" strike="noStrike">
                          <a:effectLst/>
                        </a:rPr>
                        <a:t>17</a:t>
                      </a:r>
                      <a:endParaRPr lang="tr-TR" sz="1300" b="0" i="0" u="none" strike="noStrike">
                        <a:effectLst/>
                        <a:latin typeface="Arial Tur"/>
                      </a:endParaRPr>
                    </a:p>
                  </a:txBody>
                  <a:tcPr marL="9525" marR="9525" marT="7145" marB="0" anchor="b"/>
                </a:tc>
                <a:extLst>
                  <a:ext uri="{0D108BD9-81ED-4DB2-BD59-A6C34878D82A}">
                    <a16:rowId xmlns:a16="http://schemas.microsoft.com/office/drawing/2014/main" val="10010"/>
                  </a:ext>
                </a:extLst>
              </a:tr>
              <a:tr h="201491">
                <a:tc>
                  <a:txBody>
                    <a:bodyPr/>
                    <a:lstStyle/>
                    <a:p>
                      <a:pPr algn="ctr" fontAlgn="b"/>
                      <a:r>
                        <a:rPr lang="tr-TR" sz="1300" u="none" strike="noStrike">
                          <a:effectLst/>
                        </a:rPr>
                        <a:t>11</a:t>
                      </a:r>
                      <a:endParaRPr lang="tr-TR" sz="1300" b="0" i="0" u="none" strike="noStrike">
                        <a:effectLst/>
                        <a:latin typeface="Arial Tur"/>
                      </a:endParaRPr>
                    </a:p>
                  </a:txBody>
                  <a:tcPr marL="9525" marR="9525" marT="7145" marB="0" anchor="b"/>
                </a:tc>
                <a:tc>
                  <a:txBody>
                    <a:bodyPr/>
                    <a:lstStyle/>
                    <a:p>
                      <a:pPr algn="l" fontAlgn="b"/>
                      <a:r>
                        <a:rPr lang="tr-TR" sz="1300" u="none" strike="noStrike" dirty="0">
                          <a:effectLst/>
                        </a:rPr>
                        <a:t>17.05.2010</a:t>
                      </a:r>
                      <a:endParaRPr lang="tr-TR" sz="1300" b="0" i="0" u="none" strike="noStrike" dirty="0">
                        <a:effectLst/>
                        <a:latin typeface="Arial Tur"/>
                      </a:endParaRPr>
                    </a:p>
                  </a:txBody>
                  <a:tcPr marL="9525" marR="9525" marT="7145" marB="0" anchor="b"/>
                </a:tc>
                <a:tc>
                  <a:txBody>
                    <a:bodyPr/>
                    <a:lstStyle/>
                    <a:p>
                      <a:pPr algn="l" fontAlgn="b"/>
                      <a:r>
                        <a:rPr lang="tr-TR" sz="1300" u="none" strike="noStrike" dirty="0">
                          <a:effectLst/>
                        </a:rPr>
                        <a:t>TTK </a:t>
                      </a:r>
                      <a:r>
                        <a:rPr lang="tr-TR" sz="1300" u="none" strike="noStrike" dirty="0" err="1">
                          <a:effectLst/>
                        </a:rPr>
                        <a:t>Karadon</a:t>
                      </a:r>
                      <a:r>
                        <a:rPr lang="tr-TR" sz="1300" u="none" strike="noStrike" dirty="0">
                          <a:effectLst/>
                        </a:rPr>
                        <a:t>, Zonguldak</a:t>
                      </a:r>
                      <a:endParaRPr lang="tr-TR" sz="1300" b="0" i="0" u="none" strike="noStrike" dirty="0">
                        <a:effectLst/>
                        <a:latin typeface="Arial Tur"/>
                      </a:endParaRPr>
                    </a:p>
                  </a:txBody>
                  <a:tcPr marL="9525" marR="9525" marT="7145" marB="0" anchor="b"/>
                </a:tc>
                <a:tc>
                  <a:txBody>
                    <a:bodyPr/>
                    <a:lstStyle/>
                    <a:p>
                      <a:pPr algn="ctr" fontAlgn="b"/>
                      <a:r>
                        <a:rPr lang="tr-TR" sz="1300" u="none" strike="noStrike" dirty="0">
                          <a:effectLst/>
                        </a:rPr>
                        <a:t>30</a:t>
                      </a:r>
                      <a:endParaRPr lang="tr-TR" sz="1300" b="0" i="0" u="none" strike="noStrike" dirty="0">
                        <a:effectLst/>
                        <a:latin typeface="Arial Tur"/>
                      </a:endParaRPr>
                    </a:p>
                  </a:txBody>
                  <a:tcPr marL="9525" marR="9525" marT="7145" marB="0" anchor="b"/>
                </a:tc>
                <a:extLst>
                  <a:ext uri="{0D108BD9-81ED-4DB2-BD59-A6C34878D82A}">
                    <a16:rowId xmlns:a16="http://schemas.microsoft.com/office/drawing/2014/main" val="10011"/>
                  </a:ext>
                </a:extLst>
              </a:tr>
            </a:tbl>
          </a:graphicData>
        </a:graphic>
      </p:graphicFrame>
      <p:sp>
        <p:nvSpPr>
          <p:cNvPr id="14405" name="İçerik Yer Tutucusu 2"/>
          <p:cNvSpPr txBox="1">
            <a:spLocks/>
          </p:cNvSpPr>
          <p:nvPr/>
        </p:nvSpPr>
        <p:spPr bwMode="auto">
          <a:xfrm>
            <a:off x="-34925" y="1354456"/>
            <a:ext cx="8229600"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defRPr>
            </a:lvl1pPr>
            <a:lvl2pPr marL="742950" indent="-285750" eaLnBrk="0" hangingPunct="0">
              <a:defRPr>
                <a:solidFill>
                  <a:schemeClr val="tx1"/>
                </a:solidFill>
                <a:latin typeface="Tahoma" pitchFamily="34" charset="0"/>
              </a:defRPr>
            </a:lvl2pPr>
            <a:lvl3pPr marL="1143000" indent="-228600" eaLnBrk="0" hangingPunct="0">
              <a:defRPr>
                <a:solidFill>
                  <a:schemeClr val="tx1"/>
                </a:solidFill>
                <a:latin typeface="Tahoma" pitchFamily="34" charset="0"/>
              </a:defRPr>
            </a:lvl3pPr>
            <a:lvl4pPr marL="1600200" indent="-228600" eaLnBrk="0" hangingPunct="0">
              <a:defRPr>
                <a:solidFill>
                  <a:schemeClr val="tx1"/>
                </a:solidFill>
                <a:latin typeface="Tahoma" pitchFamily="34" charset="0"/>
              </a:defRPr>
            </a:lvl4pPr>
            <a:lvl5pPr marL="2057400" indent="-228600" eaLnBrk="0" hangingPunct="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1" hangingPunct="1">
              <a:spcBef>
                <a:spcPct val="20000"/>
              </a:spcBef>
              <a:buClr>
                <a:srgbClr val="ACB3C1"/>
              </a:buClr>
              <a:buSzPct val="95000"/>
              <a:buFont typeface="Wingdings 2" pitchFamily="18" charset="2"/>
              <a:buNone/>
            </a:pPr>
            <a:r>
              <a:rPr lang="tr-TR" dirty="0"/>
              <a:t>Ülkemizdeki büyük metan patlamaları</a:t>
            </a:r>
          </a:p>
        </p:txBody>
      </p:sp>
      <p:sp>
        <p:nvSpPr>
          <p:cNvPr id="6" name="Slayt Numarası Yer Tutucusu 5"/>
          <p:cNvSpPr>
            <a:spLocks noGrp="1"/>
          </p:cNvSpPr>
          <p:nvPr>
            <p:ph type="sldNum" sz="quarter" idx="12"/>
          </p:nvPr>
        </p:nvSpPr>
        <p:spPr/>
        <p:txBody>
          <a:bodyPr>
            <a:normAutofit/>
          </a:bodyPr>
          <a:lstStyle/>
          <a:p>
            <a:pPr>
              <a:defRPr/>
            </a:pPr>
            <a:fld id="{A07CE292-0AE3-4B9C-BCDF-27049EA8D475}" type="slidenum">
              <a:rPr lang="tr-TR" smtClean="0"/>
              <a:pPr>
                <a:defRPr/>
              </a:pPr>
              <a:t>48</a:t>
            </a:fld>
            <a:endParaRPr lang="tr-TR"/>
          </a:p>
        </p:txBody>
      </p:sp>
      <p:pic>
        <p:nvPicPr>
          <p:cNvPr id="14409" name="Picture 4" descr="http://www.aksam.com.tr/images/news/43982.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10150" y="1214439"/>
            <a:ext cx="4140200" cy="2070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10" name="Picture 7"/>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03800" y="3362326"/>
            <a:ext cx="4140200" cy="2282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3397472"/>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normAutofit fontScale="62500" lnSpcReduction="20000"/>
          </a:bodyPr>
          <a:lstStyle/>
          <a:p>
            <a:pPr marL="0" indent="0">
              <a:buNone/>
            </a:pPr>
            <a:r>
              <a:rPr lang="tr-TR" dirty="0"/>
              <a:t>1992 Kozlu kömür madeni faciası 3 Mart 1992 tarihinde Zonguldak'ın Kozlu ilçesindeki taş kömürü maden ocağında saat 19.45 - 20.00 arasındaki zincirleme grizu patlamaları nedeniyle meydana gelen bir madencilik kazasıdır. Taşkömürü madenciliği tarihinin en büyük felaketlerinden biri, ayrıca </a:t>
            </a:r>
            <a:r>
              <a:rPr lang="tr-TR" dirty="0" err="1"/>
              <a:t>Zonguldak'da</a:t>
            </a:r>
            <a:r>
              <a:rPr lang="tr-TR" dirty="0"/>
              <a:t> kömür madenciliğinin 150 yıllık tarihinin en büyük felaketidir. Olay sonucunda 263 madenci yaşamını yitirmiştir.</a:t>
            </a:r>
          </a:p>
          <a:p>
            <a:pPr marL="0" indent="0">
              <a:buNone/>
            </a:pPr>
            <a:endParaRPr lang="tr-TR" dirty="0"/>
          </a:p>
          <a:p>
            <a:pPr marL="0" indent="0">
              <a:buNone/>
            </a:pPr>
            <a:r>
              <a:rPr lang="tr-TR" dirty="0"/>
              <a:t>Patlama ile yeraltında çıkan yangınların denetim altına alınamaması ve ocağın bütün katlarındaki göçükler ve ulaşım yolları tahribatı nedeniyle ocak yüzey açıklıklarından kapatılmış, bu nedenle kazadan kurtulanların ifadelerini temel alan soruşturmada kazanın oluşma nedenleri tam olarak açıklığa kavuşturulamamıştır. Ocak 26 Mart 1992 günü tekrar açılmış ise de, yangının kızışması üzerine bir kere daha kapatılmıştır.</a:t>
            </a:r>
          </a:p>
          <a:p>
            <a:pPr marL="0" indent="0">
              <a:buNone/>
            </a:pPr>
            <a:endParaRPr lang="tr-TR" dirty="0"/>
          </a:p>
          <a:p>
            <a:pPr marL="0" indent="0">
              <a:buNone/>
            </a:pPr>
            <a:r>
              <a:rPr lang="tr-TR" dirty="0"/>
              <a:t>Olay özellikle Zonguldak ve Türk madencilik sektörü çalışanları açısından belleklerde canlılığını sürdürmekte, 7 Mart 1983'de 103 işçinin yaşamını yitirdiği </a:t>
            </a:r>
            <a:r>
              <a:rPr lang="tr-TR" dirty="0" err="1"/>
              <a:t>Armutçuk</a:t>
            </a:r>
            <a:r>
              <a:rPr lang="tr-TR" dirty="0"/>
              <a:t> kömür madeni faciası gibi, her yıldönümünde törenlerle anılmaktadır. </a:t>
            </a:r>
          </a:p>
          <a:p>
            <a:pPr marL="0" indent="0">
              <a:buNone/>
            </a:pPr>
            <a:endParaRPr lang="tr-TR" dirty="0"/>
          </a:p>
        </p:txBody>
      </p:sp>
    </p:spTree>
    <p:extLst>
      <p:ext uri="{BB962C8B-B14F-4D97-AF65-F5344CB8AC3E}">
        <p14:creationId xmlns:p14="http://schemas.microsoft.com/office/powerpoint/2010/main" val="2577525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İçerik Yer Tutucusu 2"/>
          <p:cNvSpPr>
            <a:spLocks noGrp="1"/>
          </p:cNvSpPr>
          <p:nvPr>
            <p:ph sz="quarter" idx="4294967295"/>
          </p:nvPr>
        </p:nvSpPr>
        <p:spPr>
          <a:xfrm>
            <a:off x="609600" y="2209801"/>
            <a:ext cx="8066856" cy="3268624"/>
          </a:xfrm>
        </p:spPr>
        <p:txBody>
          <a:bodyPr>
            <a:noAutofit/>
          </a:bodyPr>
          <a:lstStyle/>
          <a:p>
            <a:r>
              <a:rPr lang="tr-TR" sz="1600" b="1" dirty="0"/>
              <a:t>Ocak: </a:t>
            </a:r>
            <a:r>
              <a:rPr lang="tr-TR" sz="1600" dirty="0"/>
              <a:t>Kuyuları ve giriş çıkış yollarıyla yeraltındaki bütün kazıları, bu kazılardan çıkan </a:t>
            </a:r>
            <a:r>
              <a:rPr lang="tr-TR" sz="1600" dirty="0" err="1"/>
              <a:t>pasanın</a:t>
            </a:r>
            <a:r>
              <a:rPr lang="tr-TR" sz="1600" dirty="0"/>
              <a:t> çıkartıldığı </a:t>
            </a:r>
            <a:r>
              <a:rPr lang="tr-TR" sz="1600" dirty="0" err="1"/>
              <a:t>yatımlı</a:t>
            </a:r>
            <a:r>
              <a:rPr lang="tr-TR" sz="1600" dirty="0"/>
              <a:t> ve düz galerileri, diğer yolları ve üretim yerlerini, çıkarma, taşıma, havalandırma tesislerini, yeraltında kullanılan enerjinin sağlanmasında ve iletilmesinde kullanılan sabit tesisleri, açık işletmelerde giriş çıkış yolları ile tüm maden kazıları, bu kazılardan çıkan </a:t>
            </a:r>
            <a:r>
              <a:rPr lang="tr-TR" sz="1600" dirty="0" err="1"/>
              <a:t>pasanın</a:t>
            </a:r>
            <a:r>
              <a:rPr lang="tr-TR" sz="1600" dirty="0"/>
              <a:t> döküldüğü döküm sahalarını,</a:t>
            </a:r>
          </a:p>
          <a:p>
            <a:r>
              <a:rPr lang="tr-TR" sz="1600" b="1" dirty="0"/>
              <a:t>Sıkılama: </a:t>
            </a:r>
            <a:r>
              <a:rPr lang="tr-TR" sz="1600" dirty="0"/>
              <a:t>Lağım deliklerine patlayıcı madde konulduktan sonra kalan boşluğun gerektiği biçimde doldurulmasını,</a:t>
            </a:r>
          </a:p>
          <a:p>
            <a:r>
              <a:rPr lang="tr-TR" sz="1600" b="1" dirty="0"/>
              <a:t>Şev: </a:t>
            </a:r>
            <a:r>
              <a:rPr lang="tr-TR" sz="1600" dirty="0"/>
              <a:t>Kademe, alın ve yüzlerindeki eğimi,</a:t>
            </a:r>
          </a:p>
          <a:p>
            <a:r>
              <a:rPr lang="tr-TR" sz="1600" b="1" dirty="0"/>
              <a:t>Topuk:</a:t>
            </a:r>
            <a:r>
              <a:rPr lang="tr-TR" sz="1600" dirty="0"/>
              <a:t> İşletmelerde güvenlik için bırakılan maden kısımlarını,</a:t>
            </a:r>
          </a:p>
          <a:p>
            <a:r>
              <a:rPr lang="tr-TR" sz="1600" b="1" dirty="0" err="1"/>
              <a:t>Varagel</a:t>
            </a:r>
            <a:r>
              <a:rPr lang="tr-TR" sz="1600" b="1" dirty="0"/>
              <a:t>: </a:t>
            </a:r>
            <a:r>
              <a:rPr lang="tr-TR" sz="1600" dirty="0"/>
              <a:t>Dolu araba aşağıya inerken boş arabanın yukarıya çıkmasını sağlayan ve karşılıklı ağırlık esasına göre, eğimli düzey üzerinde fren ve halat kullanılarak yapılan taşıma yerini,</a:t>
            </a:r>
          </a:p>
          <a:p>
            <a:endParaRPr lang="tr-TR" sz="1600" dirty="0"/>
          </a:p>
          <a:p>
            <a:pPr marL="0" indent="0">
              <a:buNone/>
            </a:pPr>
            <a:endParaRPr lang="tr-TR" sz="1600" dirty="0"/>
          </a:p>
        </p:txBody>
      </p:sp>
    </p:spTree>
    <p:extLst>
      <p:ext uri="{BB962C8B-B14F-4D97-AF65-F5344CB8AC3E}">
        <p14:creationId xmlns:p14="http://schemas.microsoft.com/office/powerpoint/2010/main" val="42890265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288" y="1484710"/>
            <a:ext cx="8229600" cy="472678"/>
          </a:xfrm>
        </p:spPr>
        <p:txBody>
          <a:bodyPr>
            <a:normAutofit/>
          </a:bodyPr>
          <a:lstStyle/>
          <a:p>
            <a:pPr marL="0" indent="0">
              <a:buNone/>
              <a:defRPr/>
            </a:pPr>
            <a:r>
              <a:rPr lang="tr-TR" sz="2000" dirty="0"/>
              <a:t>Dünyada </a:t>
            </a:r>
            <a:r>
              <a:rPr lang="tr-TR" sz="2000" dirty="0" err="1"/>
              <a:t>tünelcilikteki</a:t>
            </a:r>
            <a:r>
              <a:rPr lang="tr-TR" sz="2000" dirty="0"/>
              <a:t> metan patlamaları</a:t>
            </a:r>
          </a:p>
        </p:txBody>
      </p:sp>
      <p:graphicFrame>
        <p:nvGraphicFramePr>
          <p:cNvPr id="5" name="Tablo 4"/>
          <p:cNvGraphicFramePr>
            <a:graphicFrameLocks noGrp="1"/>
          </p:cNvGraphicFramePr>
          <p:nvPr/>
        </p:nvGraphicFramePr>
        <p:xfrm>
          <a:off x="107950" y="2268064"/>
          <a:ext cx="8928100" cy="3537200"/>
        </p:xfrm>
        <a:graphic>
          <a:graphicData uri="http://schemas.openxmlformats.org/drawingml/2006/table">
            <a:tbl>
              <a:tblPr>
                <a:tableStyleId>{5C22544A-7EE6-4342-B048-85BDC9FD1C3A}</a:tableStyleId>
              </a:tblPr>
              <a:tblGrid>
                <a:gridCol w="183730">
                  <a:extLst>
                    <a:ext uri="{9D8B030D-6E8A-4147-A177-3AD203B41FA5}">
                      <a16:colId xmlns:a16="http://schemas.microsoft.com/office/drawing/2014/main" val="20000"/>
                    </a:ext>
                  </a:extLst>
                </a:gridCol>
                <a:gridCol w="2239201">
                  <a:extLst>
                    <a:ext uri="{9D8B030D-6E8A-4147-A177-3AD203B41FA5}">
                      <a16:colId xmlns:a16="http://schemas.microsoft.com/office/drawing/2014/main" val="20001"/>
                    </a:ext>
                  </a:extLst>
                </a:gridCol>
                <a:gridCol w="745105">
                  <a:extLst>
                    <a:ext uri="{9D8B030D-6E8A-4147-A177-3AD203B41FA5}">
                      <a16:colId xmlns:a16="http://schemas.microsoft.com/office/drawing/2014/main" val="20002"/>
                    </a:ext>
                  </a:extLst>
                </a:gridCol>
                <a:gridCol w="348659">
                  <a:extLst>
                    <a:ext uri="{9D8B030D-6E8A-4147-A177-3AD203B41FA5}">
                      <a16:colId xmlns:a16="http://schemas.microsoft.com/office/drawing/2014/main" val="20003"/>
                    </a:ext>
                  </a:extLst>
                </a:gridCol>
                <a:gridCol w="1451361">
                  <a:extLst>
                    <a:ext uri="{9D8B030D-6E8A-4147-A177-3AD203B41FA5}">
                      <a16:colId xmlns:a16="http://schemas.microsoft.com/office/drawing/2014/main" val="20004"/>
                    </a:ext>
                  </a:extLst>
                </a:gridCol>
                <a:gridCol w="1008011">
                  <a:extLst>
                    <a:ext uri="{9D8B030D-6E8A-4147-A177-3AD203B41FA5}">
                      <a16:colId xmlns:a16="http://schemas.microsoft.com/office/drawing/2014/main" val="20005"/>
                    </a:ext>
                  </a:extLst>
                </a:gridCol>
                <a:gridCol w="576006">
                  <a:extLst>
                    <a:ext uri="{9D8B030D-6E8A-4147-A177-3AD203B41FA5}">
                      <a16:colId xmlns:a16="http://schemas.microsoft.com/office/drawing/2014/main" val="20006"/>
                    </a:ext>
                  </a:extLst>
                </a:gridCol>
                <a:gridCol w="2376027">
                  <a:extLst>
                    <a:ext uri="{9D8B030D-6E8A-4147-A177-3AD203B41FA5}">
                      <a16:colId xmlns:a16="http://schemas.microsoft.com/office/drawing/2014/main" val="20007"/>
                    </a:ext>
                  </a:extLst>
                </a:gridCol>
              </a:tblGrid>
              <a:tr h="326060">
                <a:tc>
                  <a:txBody>
                    <a:bodyPr/>
                    <a:lstStyle/>
                    <a:p>
                      <a:pPr algn="l" fontAlgn="b"/>
                      <a:r>
                        <a:rPr lang="tr-TR" sz="1100" u="none" strike="noStrike" dirty="0">
                          <a:effectLst/>
                        </a:rPr>
                        <a:t> </a:t>
                      </a:r>
                      <a:endParaRPr lang="tr-TR" sz="1100" b="1" i="0" u="none" strike="noStrike" dirty="0">
                        <a:effectLst/>
                        <a:latin typeface="Arial Tur"/>
                      </a:endParaRPr>
                    </a:p>
                  </a:txBody>
                  <a:tcPr marL="7943" marR="7943" marT="5960" marB="0" anchor="b"/>
                </a:tc>
                <a:tc>
                  <a:txBody>
                    <a:bodyPr/>
                    <a:lstStyle/>
                    <a:p>
                      <a:pPr algn="l" fontAlgn="b"/>
                      <a:r>
                        <a:rPr lang="tr-TR" sz="1100" u="none" strike="noStrike">
                          <a:effectLst/>
                        </a:rPr>
                        <a:t>Tünel</a:t>
                      </a:r>
                      <a:endParaRPr lang="tr-TR" sz="1100" b="1" i="0" u="none" strike="noStrike">
                        <a:effectLst/>
                        <a:latin typeface="Arial Tur"/>
                      </a:endParaRPr>
                    </a:p>
                  </a:txBody>
                  <a:tcPr marL="7943" marR="7943" marT="5960" marB="0" anchor="b"/>
                </a:tc>
                <a:tc>
                  <a:txBody>
                    <a:bodyPr/>
                    <a:lstStyle/>
                    <a:p>
                      <a:pPr algn="l" fontAlgn="b"/>
                      <a:r>
                        <a:rPr lang="tr-TR" sz="1100" u="none" strike="noStrike">
                          <a:effectLst/>
                        </a:rPr>
                        <a:t>Uzunluk (km)</a:t>
                      </a:r>
                      <a:endParaRPr lang="tr-TR" sz="1100" b="1" i="0" u="none" strike="noStrike">
                        <a:effectLst/>
                        <a:latin typeface="Arial Tur"/>
                      </a:endParaRPr>
                    </a:p>
                  </a:txBody>
                  <a:tcPr marL="7943" marR="7943" marT="5960" marB="0" anchor="b"/>
                </a:tc>
                <a:tc>
                  <a:txBody>
                    <a:bodyPr/>
                    <a:lstStyle/>
                    <a:p>
                      <a:pPr algn="l" fontAlgn="b"/>
                      <a:r>
                        <a:rPr lang="tr-TR" sz="1100" u="none" strike="noStrike">
                          <a:effectLst/>
                        </a:rPr>
                        <a:t>Çap (m)</a:t>
                      </a:r>
                      <a:endParaRPr lang="tr-TR" sz="1100" b="1" i="0" u="none" strike="noStrike">
                        <a:effectLst/>
                        <a:latin typeface="Arial Tur"/>
                      </a:endParaRPr>
                    </a:p>
                  </a:txBody>
                  <a:tcPr marL="7943" marR="7943" marT="5960" marB="0" anchor="b"/>
                </a:tc>
                <a:tc>
                  <a:txBody>
                    <a:bodyPr/>
                    <a:lstStyle/>
                    <a:p>
                      <a:pPr algn="l" fontAlgn="b"/>
                      <a:r>
                        <a:rPr lang="tr-TR" sz="1100" u="none" strike="noStrike">
                          <a:effectLst/>
                        </a:rPr>
                        <a:t>Tünel tipi</a:t>
                      </a:r>
                      <a:endParaRPr lang="tr-TR" sz="1100" b="1" i="0" u="none" strike="noStrike">
                        <a:effectLst/>
                        <a:latin typeface="Arial Tur"/>
                      </a:endParaRPr>
                    </a:p>
                  </a:txBody>
                  <a:tcPr marL="7943" marR="7943" marT="5960" marB="0" anchor="b"/>
                </a:tc>
                <a:tc>
                  <a:txBody>
                    <a:bodyPr/>
                    <a:lstStyle/>
                    <a:p>
                      <a:pPr algn="l" fontAlgn="b"/>
                      <a:r>
                        <a:rPr lang="tr-TR" sz="1100" u="none" strike="noStrike">
                          <a:effectLst/>
                        </a:rPr>
                        <a:t>Patlama Tarihi</a:t>
                      </a:r>
                      <a:endParaRPr lang="tr-TR" sz="1100" b="1" i="0" u="none" strike="noStrike">
                        <a:effectLst/>
                        <a:latin typeface="Arial Tur"/>
                      </a:endParaRPr>
                    </a:p>
                  </a:txBody>
                  <a:tcPr marL="7943" marR="7943" marT="5960" marB="0" anchor="b"/>
                </a:tc>
                <a:tc>
                  <a:txBody>
                    <a:bodyPr/>
                    <a:lstStyle/>
                    <a:p>
                      <a:pPr algn="l" fontAlgn="b"/>
                      <a:r>
                        <a:rPr lang="tr-TR" sz="1100" u="none" strike="noStrike">
                          <a:effectLst/>
                        </a:rPr>
                        <a:t>Ölü sayısı</a:t>
                      </a:r>
                      <a:endParaRPr lang="tr-TR" sz="1100" b="1" i="0" u="none" strike="noStrike">
                        <a:effectLst/>
                        <a:latin typeface="Arial Tur"/>
                      </a:endParaRPr>
                    </a:p>
                  </a:txBody>
                  <a:tcPr marL="7943" marR="7943" marT="5960" marB="0" anchor="b"/>
                </a:tc>
                <a:tc>
                  <a:txBody>
                    <a:bodyPr/>
                    <a:lstStyle/>
                    <a:p>
                      <a:pPr algn="l" fontAlgn="b"/>
                      <a:r>
                        <a:rPr lang="tr-TR" sz="1100" u="none" strike="noStrike">
                          <a:effectLst/>
                        </a:rPr>
                        <a:t>Kaynak</a:t>
                      </a:r>
                      <a:endParaRPr lang="tr-TR" sz="1100" b="1" i="0" u="none" strike="noStrike">
                        <a:effectLst/>
                        <a:latin typeface="Arial Tur"/>
                      </a:endParaRPr>
                    </a:p>
                  </a:txBody>
                  <a:tcPr marL="7943" marR="7943" marT="5960" marB="0" anchor="b"/>
                </a:tc>
                <a:extLst>
                  <a:ext uri="{0D108BD9-81ED-4DB2-BD59-A6C34878D82A}">
                    <a16:rowId xmlns:a16="http://schemas.microsoft.com/office/drawing/2014/main" val="10000"/>
                  </a:ext>
                </a:extLst>
              </a:tr>
              <a:tr h="166010">
                <a:tc>
                  <a:txBody>
                    <a:bodyPr/>
                    <a:lstStyle/>
                    <a:p>
                      <a:pPr algn="r" fontAlgn="b"/>
                      <a:r>
                        <a:rPr lang="tr-TR" sz="1100" u="none" strike="noStrike">
                          <a:effectLst/>
                        </a:rPr>
                        <a:t>1</a:t>
                      </a:r>
                      <a:endParaRPr lang="tr-TR" sz="1100" b="0" i="0" u="none" strike="noStrike">
                        <a:effectLst/>
                        <a:latin typeface="Arial Tur"/>
                      </a:endParaRPr>
                    </a:p>
                  </a:txBody>
                  <a:tcPr marL="7943" marR="7943" marT="5960" marB="0" anchor="b"/>
                </a:tc>
                <a:tc>
                  <a:txBody>
                    <a:bodyPr/>
                    <a:lstStyle/>
                    <a:p>
                      <a:pPr algn="l" fontAlgn="b"/>
                      <a:r>
                        <a:rPr lang="tr-TR" sz="1100" u="none" strike="noStrike">
                          <a:effectLst/>
                        </a:rPr>
                        <a:t>Los Angeles su tüneli/USA</a:t>
                      </a:r>
                      <a:endParaRPr lang="tr-TR" sz="1100" b="0" i="0" u="none" strike="noStrike">
                        <a:effectLst/>
                        <a:latin typeface="Arial Tur"/>
                      </a:endParaRPr>
                    </a:p>
                  </a:txBody>
                  <a:tcPr marL="7943" marR="7943" marT="5960" marB="0" anchor="b"/>
                </a:tc>
                <a:tc>
                  <a:txBody>
                    <a:bodyPr/>
                    <a:lstStyle/>
                    <a:p>
                      <a:pPr algn="ctr" fontAlgn="b"/>
                      <a:r>
                        <a:rPr lang="tr-TR" sz="1100" u="none" strike="noStrike">
                          <a:effectLst/>
                        </a:rPr>
                        <a:t>8,85</a:t>
                      </a:r>
                      <a:endParaRPr lang="tr-TR" sz="1100" b="0" i="0" u="none" strike="noStrike">
                        <a:effectLst/>
                        <a:latin typeface="Arial Tur"/>
                      </a:endParaRPr>
                    </a:p>
                  </a:txBody>
                  <a:tcPr marL="7943" marR="7943" marT="5960" marB="0" anchor="b"/>
                </a:tc>
                <a:tc>
                  <a:txBody>
                    <a:bodyPr/>
                    <a:lstStyle/>
                    <a:p>
                      <a:pPr algn="ctr" fontAlgn="b"/>
                      <a:r>
                        <a:rPr lang="tr-TR" sz="1100" u="none" strike="noStrike">
                          <a:effectLst/>
                        </a:rPr>
                        <a:t>6,8</a:t>
                      </a:r>
                      <a:endParaRPr lang="tr-TR" sz="1100" b="0" i="0" u="none" strike="noStrike">
                        <a:effectLst/>
                        <a:latin typeface="Arial Tur"/>
                      </a:endParaRPr>
                    </a:p>
                  </a:txBody>
                  <a:tcPr marL="7943" marR="7943" marT="5960" marB="0" anchor="b"/>
                </a:tc>
                <a:tc>
                  <a:txBody>
                    <a:bodyPr/>
                    <a:lstStyle/>
                    <a:p>
                      <a:pPr algn="l" fontAlgn="b"/>
                      <a:r>
                        <a:rPr lang="tr-TR" sz="1100" u="none" strike="noStrike">
                          <a:effectLst/>
                        </a:rPr>
                        <a:t>Rock TBM</a:t>
                      </a:r>
                      <a:endParaRPr lang="tr-TR" sz="1100" b="0" i="0" u="none" strike="noStrike">
                        <a:effectLst/>
                        <a:latin typeface="Arial Tur"/>
                      </a:endParaRPr>
                    </a:p>
                  </a:txBody>
                  <a:tcPr marL="7943" marR="7943" marT="5960" marB="0" anchor="b"/>
                </a:tc>
                <a:tc>
                  <a:txBody>
                    <a:bodyPr/>
                    <a:lstStyle/>
                    <a:p>
                      <a:pPr algn="r" fontAlgn="b"/>
                      <a:r>
                        <a:rPr lang="tr-TR" sz="1100" u="none" strike="noStrike">
                          <a:effectLst/>
                        </a:rPr>
                        <a:t>24.06.1974</a:t>
                      </a:r>
                      <a:endParaRPr lang="tr-TR" sz="1100" b="0" i="0" u="none" strike="noStrike">
                        <a:effectLst/>
                        <a:latin typeface="Arial Tur"/>
                      </a:endParaRPr>
                    </a:p>
                  </a:txBody>
                  <a:tcPr marL="7943" marR="7943" marT="5960" marB="0" anchor="b"/>
                </a:tc>
                <a:tc>
                  <a:txBody>
                    <a:bodyPr/>
                    <a:lstStyle/>
                    <a:p>
                      <a:pPr algn="ctr" fontAlgn="b"/>
                      <a:r>
                        <a:rPr lang="tr-TR" sz="1100" u="none" strike="noStrike">
                          <a:effectLst/>
                        </a:rPr>
                        <a:t>17</a:t>
                      </a:r>
                      <a:endParaRPr lang="tr-TR" sz="1100" b="0" i="0" u="none" strike="noStrike">
                        <a:effectLst/>
                        <a:latin typeface="Arial Tur"/>
                      </a:endParaRPr>
                    </a:p>
                  </a:txBody>
                  <a:tcPr marL="7943" marR="7943" marT="5960" marB="0" anchor="b"/>
                </a:tc>
                <a:tc>
                  <a:txBody>
                    <a:bodyPr/>
                    <a:lstStyle/>
                    <a:p>
                      <a:pPr algn="l" fontAlgn="b"/>
                      <a:r>
                        <a:rPr lang="tr-TR" sz="1100" u="none" strike="noStrike">
                          <a:effectLst/>
                        </a:rPr>
                        <a:t>Proctor, 2002</a:t>
                      </a:r>
                      <a:endParaRPr lang="tr-TR" sz="1100" b="0" i="0" u="none" strike="noStrike">
                        <a:effectLst/>
                        <a:latin typeface="Arial Tur"/>
                      </a:endParaRPr>
                    </a:p>
                  </a:txBody>
                  <a:tcPr marL="7943" marR="7943" marT="5960" marB="0" anchor="b"/>
                </a:tc>
                <a:extLst>
                  <a:ext uri="{0D108BD9-81ED-4DB2-BD59-A6C34878D82A}">
                    <a16:rowId xmlns:a16="http://schemas.microsoft.com/office/drawing/2014/main" val="10001"/>
                  </a:ext>
                </a:extLst>
              </a:tr>
              <a:tr h="326060">
                <a:tc>
                  <a:txBody>
                    <a:bodyPr/>
                    <a:lstStyle/>
                    <a:p>
                      <a:pPr algn="r" fontAlgn="b"/>
                      <a:r>
                        <a:rPr lang="tr-TR" sz="1100" u="none" strike="noStrike">
                          <a:effectLst/>
                        </a:rPr>
                        <a:t>2</a:t>
                      </a:r>
                      <a:endParaRPr lang="tr-TR" sz="1100" b="0" i="0" u="none" strike="noStrike">
                        <a:effectLst/>
                        <a:latin typeface="Arial Tur"/>
                      </a:endParaRPr>
                    </a:p>
                  </a:txBody>
                  <a:tcPr marL="7943" marR="7943" marT="5960" marB="0" anchor="b"/>
                </a:tc>
                <a:tc>
                  <a:txBody>
                    <a:bodyPr/>
                    <a:lstStyle/>
                    <a:p>
                      <a:pPr algn="l" fontAlgn="b"/>
                      <a:r>
                        <a:rPr lang="tr-TR" sz="1100" u="none" strike="noStrike">
                          <a:effectLst/>
                        </a:rPr>
                        <a:t>Higashimurayama tüneli/Japonya</a:t>
                      </a:r>
                      <a:endParaRPr lang="tr-TR" sz="1100" b="0" i="0" u="none" strike="noStrike">
                        <a:effectLst/>
                        <a:latin typeface="Arial Tur"/>
                      </a:endParaRPr>
                    </a:p>
                  </a:txBody>
                  <a:tcPr marL="7943" marR="7943" marT="5960" marB="0" anchor="b"/>
                </a:tc>
                <a:tc>
                  <a:txBody>
                    <a:bodyPr/>
                    <a:lstStyle/>
                    <a:p>
                      <a:pPr algn="ctr" fontAlgn="b"/>
                      <a:endParaRPr lang="tr-TR" sz="1100" b="0" i="0" u="none" strike="noStrike">
                        <a:effectLst/>
                        <a:latin typeface="Arial Tur"/>
                      </a:endParaRPr>
                    </a:p>
                  </a:txBody>
                  <a:tcPr marL="7943" marR="7943" marT="5960" marB="0" anchor="b"/>
                </a:tc>
                <a:tc>
                  <a:txBody>
                    <a:bodyPr/>
                    <a:lstStyle/>
                    <a:p>
                      <a:pPr algn="ctr" fontAlgn="b"/>
                      <a:endParaRPr lang="tr-TR" sz="1100" b="0" i="0" u="none" strike="noStrike">
                        <a:effectLst/>
                        <a:latin typeface="Arial Tur"/>
                      </a:endParaRPr>
                    </a:p>
                  </a:txBody>
                  <a:tcPr marL="7943" marR="7943" marT="5960" marB="0" anchor="b"/>
                </a:tc>
                <a:tc>
                  <a:txBody>
                    <a:bodyPr/>
                    <a:lstStyle/>
                    <a:p>
                      <a:pPr algn="l" fontAlgn="b"/>
                      <a:r>
                        <a:rPr lang="tr-TR" sz="1100" u="none" strike="noStrike">
                          <a:effectLst/>
                        </a:rPr>
                        <a:t>Rock TBM</a:t>
                      </a:r>
                      <a:endParaRPr lang="tr-TR" sz="1100" b="0" i="0" u="none" strike="noStrike">
                        <a:effectLst/>
                        <a:latin typeface="Arial Tur"/>
                      </a:endParaRPr>
                    </a:p>
                  </a:txBody>
                  <a:tcPr marL="7943" marR="7943" marT="5960" marB="0" anchor="b"/>
                </a:tc>
                <a:tc>
                  <a:txBody>
                    <a:bodyPr/>
                    <a:lstStyle/>
                    <a:p>
                      <a:pPr algn="r" fontAlgn="b"/>
                      <a:r>
                        <a:rPr lang="tr-TR" sz="1100" u="none" strike="noStrike">
                          <a:effectLst/>
                        </a:rPr>
                        <a:t>28.06.1978</a:t>
                      </a:r>
                      <a:endParaRPr lang="tr-TR" sz="1100" b="0" i="0" u="none" strike="noStrike">
                        <a:effectLst/>
                        <a:latin typeface="Arial Tur"/>
                      </a:endParaRPr>
                    </a:p>
                  </a:txBody>
                  <a:tcPr marL="7943" marR="7943" marT="5960" marB="0" anchor="b"/>
                </a:tc>
                <a:tc>
                  <a:txBody>
                    <a:bodyPr/>
                    <a:lstStyle/>
                    <a:p>
                      <a:pPr algn="ctr" fontAlgn="b"/>
                      <a:r>
                        <a:rPr lang="tr-TR" sz="1100" u="none" strike="noStrike">
                          <a:effectLst/>
                        </a:rPr>
                        <a:t>9</a:t>
                      </a:r>
                      <a:endParaRPr lang="tr-TR" sz="1100" b="0" i="0" u="none" strike="noStrike">
                        <a:effectLst/>
                        <a:latin typeface="Arial Tur"/>
                      </a:endParaRPr>
                    </a:p>
                  </a:txBody>
                  <a:tcPr marL="7943" marR="7943" marT="5960" marB="0" anchor="b"/>
                </a:tc>
                <a:tc>
                  <a:txBody>
                    <a:bodyPr/>
                    <a:lstStyle/>
                    <a:p>
                      <a:pPr algn="l" fontAlgn="b"/>
                      <a:r>
                        <a:rPr lang="tr-TR" sz="1100" u="none" strike="noStrike">
                          <a:effectLst/>
                        </a:rPr>
                        <a:t>Kitajima, 2010</a:t>
                      </a:r>
                      <a:endParaRPr lang="tr-TR" sz="1100" b="0" i="0" u="none" strike="noStrike">
                        <a:effectLst/>
                        <a:latin typeface="Arial Tur"/>
                      </a:endParaRPr>
                    </a:p>
                  </a:txBody>
                  <a:tcPr marL="7943" marR="7943" marT="5960" marB="0" anchor="b"/>
                </a:tc>
                <a:extLst>
                  <a:ext uri="{0D108BD9-81ED-4DB2-BD59-A6C34878D82A}">
                    <a16:rowId xmlns:a16="http://schemas.microsoft.com/office/drawing/2014/main" val="10002"/>
                  </a:ext>
                </a:extLst>
              </a:tr>
              <a:tr h="326060">
                <a:tc>
                  <a:txBody>
                    <a:bodyPr/>
                    <a:lstStyle/>
                    <a:p>
                      <a:pPr algn="r" fontAlgn="b"/>
                      <a:r>
                        <a:rPr lang="tr-TR" sz="1100" u="none" strike="noStrike">
                          <a:effectLst/>
                        </a:rPr>
                        <a:t>3</a:t>
                      </a:r>
                      <a:endParaRPr lang="tr-TR" sz="1100" b="0" i="0" u="none" strike="noStrike">
                        <a:effectLst/>
                        <a:latin typeface="Arial Tur"/>
                      </a:endParaRPr>
                    </a:p>
                  </a:txBody>
                  <a:tcPr marL="7943" marR="7943" marT="5960" marB="0" anchor="b"/>
                </a:tc>
                <a:tc>
                  <a:txBody>
                    <a:bodyPr/>
                    <a:lstStyle/>
                    <a:p>
                      <a:pPr algn="l" fontAlgn="b"/>
                      <a:r>
                        <a:rPr lang="tr-TR" sz="1100" u="none" strike="noStrike">
                          <a:effectLst/>
                        </a:rPr>
                        <a:t>Zhinvalskaya hidro elektrik tüneli/Gürcistan</a:t>
                      </a:r>
                      <a:endParaRPr lang="tr-TR" sz="1100" b="0" i="0" u="none" strike="noStrike">
                        <a:effectLst/>
                        <a:latin typeface="Arial Tur"/>
                      </a:endParaRPr>
                    </a:p>
                  </a:txBody>
                  <a:tcPr marL="7943" marR="7943" marT="5960" marB="0" anchor="b"/>
                </a:tc>
                <a:tc>
                  <a:txBody>
                    <a:bodyPr/>
                    <a:lstStyle/>
                    <a:p>
                      <a:pPr algn="ctr" fontAlgn="b"/>
                      <a:endParaRPr lang="tr-TR" sz="1100" b="0" i="0" u="none" strike="noStrike">
                        <a:effectLst/>
                        <a:latin typeface="Arial Tur"/>
                      </a:endParaRPr>
                    </a:p>
                  </a:txBody>
                  <a:tcPr marL="7943" marR="7943" marT="5960" marB="0" anchor="b"/>
                </a:tc>
                <a:tc>
                  <a:txBody>
                    <a:bodyPr/>
                    <a:lstStyle/>
                    <a:p>
                      <a:pPr algn="ctr" fontAlgn="b"/>
                      <a:endParaRPr lang="tr-TR" sz="1100" b="0" i="0" u="none" strike="noStrike">
                        <a:effectLst/>
                        <a:latin typeface="Arial Tur"/>
                      </a:endParaRPr>
                    </a:p>
                  </a:txBody>
                  <a:tcPr marL="7943" marR="7943" marT="5960" marB="0" anchor="b"/>
                </a:tc>
                <a:tc>
                  <a:txBody>
                    <a:bodyPr/>
                    <a:lstStyle/>
                    <a:p>
                      <a:pPr algn="l" fontAlgn="b"/>
                      <a:endParaRPr lang="tr-TR" sz="1100" b="0" i="0" u="none" strike="noStrike">
                        <a:effectLst/>
                        <a:latin typeface="Arial Tur"/>
                      </a:endParaRPr>
                    </a:p>
                  </a:txBody>
                  <a:tcPr marL="7943" marR="7943" marT="5960" marB="0" anchor="b"/>
                </a:tc>
                <a:tc>
                  <a:txBody>
                    <a:bodyPr/>
                    <a:lstStyle/>
                    <a:p>
                      <a:pPr algn="r" fontAlgn="b"/>
                      <a:r>
                        <a:rPr lang="tr-TR" sz="1100" u="none" strike="noStrike">
                          <a:effectLst/>
                        </a:rPr>
                        <a:t>02.05.1979</a:t>
                      </a:r>
                      <a:endParaRPr lang="tr-TR" sz="1100" b="0" i="0" u="none" strike="noStrike">
                        <a:effectLst/>
                        <a:latin typeface="Arial Tur"/>
                      </a:endParaRPr>
                    </a:p>
                  </a:txBody>
                  <a:tcPr marL="7943" marR="7943" marT="5960" marB="0" anchor="b"/>
                </a:tc>
                <a:tc>
                  <a:txBody>
                    <a:bodyPr/>
                    <a:lstStyle/>
                    <a:p>
                      <a:pPr algn="ctr" fontAlgn="b"/>
                      <a:endParaRPr lang="tr-TR" sz="1100" b="0" i="0" u="none" strike="noStrike">
                        <a:effectLst/>
                        <a:latin typeface="Arial Tur"/>
                      </a:endParaRPr>
                    </a:p>
                  </a:txBody>
                  <a:tcPr marL="7943" marR="7943" marT="5960" marB="0" anchor="b"/>
                </a:tc>
                <a:tc>
                  <a:txBody>
                    <a:bodyPr/>
                    <a:lstStyle/>
                    <a:p>
                      <a:pPr algn="l" fontAlgn="b"/>
                      <a:r>
                        <a:rPr lang="tr-TR" sz="1100" u="none" strike="noStrike">
                          <a:effectLst/>
                        </a:rPr>
                        <a:t>Vlasov vd., 2001</a:t>
                      </a:r>
                      <a:endParaRPr lang="tr-TR" sz="1100" b="0" i="0" u="none" strike="noStrike">
                        <a:effectLst/>
                        <a:latin typeface="Arial Tur"/>
                      </a:endParaRPr>
                    </a:p>
                  </a:txBody>
                  <a:tcPr marL="7943" marR="7943" marT="5960" marB="0" anchor="b"/>
                </a:tc>
                <a:extLst>
                  <a:ext uri="{0D108BD9-81ED-4DB2-BD59-A6C34878D82A}">
                    <a16:rowId xmlns:a16="http://schemas.microsoft.com/office/drawing/2014/main" val="10003"/>
                  </a:ext>
                </a:extLst>
              </a:tr>
              <a:tr h="166010">
                <a:tc>
                  <a:txBody>
                    <a:bodyPr/>
                    <a:lstStyle/>
                    <a:p>
                      <a:pPr algn="r" fontAlgn="b"/>
                      <a:r>
                        <a:rPr lang="tr-TR" sz="1100" u="none" strike="noStrike">
                          <a:effectLst/>
                        </a:rPr>
                        <a:t>4</a:t>
                      </a:r>
                      <a:endParaRPr lang="tr-TR" sz="1100" b="0" i="0" u="none" strike="noStrike">
                        <a:effectLst/>
                        <a:latin typeface="Arial Tur"/>
                      </a:endParaRPr>
                    </a:p>
                  </a:txBody>
                  <a:tcPr marL="7943" marR="7943" marT="5960" marB="0" anchor="b"/>
                </a:tc>
                <a:tc>
                  <a:txBody>
                    <a:bodyPr/>
                    <a:lstStyle/>
                    <a:p>
                      <a:pPr algn="l" fontAlgn="b"/>
                      <a:r>
                        <a:rPr lang="tr-TR" sz="1100" u="none" strike="noStrike">
                          <a:effectLst/>
                        </a:rPr>
                        <a:t>Su tüneli/İngiltere</a:t>
                      </a:r>
                      <a:endParaRPr lang="tr-TR" sz="1100" b="0" i="0" u="none" strike="noStrike">
                        <a:effectLst/>
                        <a:latin typeface="Arial Tur"/>
                      </a:endParaRPr>
                    </a:p>
                  </a:txBody>
                  <a:tcPr marL="7943" marR="7943" marT="5960" marB="0" anchor="b"/>
                </a:tc>
                <a:tc>
                  <a:txBody>
                    <a:bodyPr/>
                    <a:lstStyle/>
                    <a:p>
                      <a:pPr algn="ctr" fontAlgn="b"/>
                      <a:r>
                        <a:rPr lang="tr-TR" sz="1100" u="none" strike="noStrike">
                          <a:effectLst/>
                        </a:rPr>
                        <a:t>8,5</a:t>
                      </a:r>
                      <a:endParaRPr lang="tr-TR" sz="1100" b="0" i="0" u="none" strike="noStrike">
                        <a:effectLst/>
                        <a:latin typeface="Arial Tur"/>
                      </a:endParaRPr>
                    </a:p>
                  </a:txBody>
                  <a:tcPr marL="7943" marR="7943" marT="5960" marB="0" anchor="b"/>
                </a:tc>
                <a:tc>
                  <a:txBody>
                    <a:bodyPr/>
                    <a:lstStyle/>
                    <a:p>
                      <a:pPr algn="ctr" fontAlgn="b"/>
                      <a:r>
                        <a:rPr lang="tr-TR" sz="1100" u="none" strike="noStrike">
                          <a:effectLst/>
                        </a:rPr>
                        <a:t>2,4</a:t>
                      </a:r>
                      <a:endParaRPr lang="tr-TR" sz="1100" b="0" i="0" u="none" strike="noStrike">
                        <a:effectLst/>
                        <a:latin typeface="Arial Tur"/>
                      </a:endParaRPr>
                    </a:p>
                  </a:txBody>
                  <a:tcPr marL="7943" marR="7943" marT="5960" marB="0" anchor="b"/>
                </a:tc>
                <a:tc>
                  <a:txBody>
                    <a:bodyPr/>
                    <a:lstStyle/>
                    <a:p>
                      <a:pPr algn="l" fontAlgn="b"/>
                      <a:r>
                        <a:rPr lang="tr-TR" sz="1100" u="none" strike="noStrike">
                          <a:effectLst/>
                        </a:rPr>
                        <a:t>TBM</a:t>
                      </a:r>
                      <a:endParaRPr lang="tr-TR" sz="1100" b="0" i="0" u="none" strike="noStrike">
                        <a:effectLst/>
                        <a:latin typeface="Arial Tur"/>
                      </a:endParaRPr>
                    </a:p>
                  </a:txBody>
                  <a:tcPr marL="7943" marR="7943" marT="5960" marB="0" anchor="b"/>
                </a:tc>
                <a:tc>
                  <a:txBody>
                    <a:bodyPr/>
                    <a:lstStyle/>
                    <a:p>
                      <a:pPr algn="l" fontAlgn="b"/>
                      <a:endParaRPr lang="tr-TR" sz="1100" b="0" i="0" u="none" strike="noStrike">
                        <a:effectLst/>
                        <a:latin typeface="Arial Tur"/>
                      </a:endParaRPr>
                    </a:p>
                  </a:txBody>
                  <a:tcPr marL="7943" marR="7943" marT="5960" marB="0" anchor="b"/>
                </a:tc>
                <a:tc>
                  <a:txBody>
                    <a:bodyPr/>
                    <a:lstStyle/>
                    <a:p>
                      <a:pPr algn="ctr" fontAlgn="b"/>
                      <a:endParaRPr lang="tr-TR" sz="1100" b="0" i="0" u="none" strike="noStrike">
                        <a:effectLst/>
                        <a:latin typeface="Arial Tur"/>
                      </a:endParaRPr>
                    </a:p>
                  </a:txBody>
                  <a:tcPr marL="7943" marR="7943" marT="5960" marB="0" anchor="b"/>
                </a:tc>
                <a:tc>
                  <a:txBody>
                    <a:bodyPr/>
                    <a:lstStyle/>
                    <a:p>
                      <a:pPr algn="l" fontAlgn="b"/>
                      <a:r>
                        <a:rPr lang="tr-TR" sz="1100" u="none" strike="noStrike">
                          <a:effectLst/>
                        </a:rPr>
                        <a:t>Pearson vd., 1989</a:t>
                      </a:r>
                      <a:endParaRPr lang="tr-TR" sz="1100" b="0" i="0" u="none" strike="noStrike">
                        <a:effectLst/>
                        <a:latin typeface="Arial Tur"/>
                      </a:endParaRPr>
                    </a:p>
                  </a:txBody>
                  <a:tcPr marL="7943" marR="7943" marT="5960" marB="0" anchor="b"/>
                </a:tc>
                <a:extLst>
                  <a:ext uri="{0D108BD9-81ED-4DB2-BD59-A6C34878D82A}">
                    <a16:rowId xmlns:a16="http://schemas.microsoft.com/office/drawing/2014/main" val="10004"/>
                  </a:ext>
                </a:extLst>
              </a:tr>
              <a:tr h="166010">
                <a:tc>
                  <a:txBody>
                    <a:bodyPr/>
                    <a:lstStyle/>
                    <a:p>
                      <a:pPr algn="r" fontAlgn="b"/>
                      <a:r>
                        <a:rPr lang="tr-TR" sz="1100" u="none" strike="noStrike">
                          <a:effectLst/>
                        </a:rPr>
                        <a:t>5</a:t>
                      </a:r>
                      <a:endParaRPr lang="tr-TR" sz="1100" b="0" i="0" u="none" strike="noStrike">
                        <a:effectLst/>
                        <a:latin typeface="Arial Tur"/>
                      </a:endParaRPr>
                    </a:p>
                  </a:txBody>
                  <a:tcPr marL="7943" marR="7943" marT="5960" marB="0" anchor="b"/>
                </a:tc>
                <a:tc>
                  <a:txBody>
                    <a:bodyPr/>
                    <a:lstStyle/>
                    <a:p>
                      <a:pPr algn="l" fontAlgn="b"/>
                      <a:r>
                        <a:rPr lang="tr-TR" sz="1100" u="none" strike="noStrike">
                          <a:effectLst/>
                        </a:rPr>
                        <a:t>Atık su tüneli/USA</a:t>
                      </a:r>
                      <a:endParaRPr lang="tr-TR" sz="1100" b="0" i="0" u="none" strike="noStrike">
                        <a:effectLst/>
                        <a:latin typeface="Arial Tur"/>
                      </a:endParaRPr>
                    </a:p>
                  </a:txBody>
                  <a:tcPr marL="7943" marR="7943" marT="5960" marB="0" anchor="b"/>
                </a:tc>
                <a:tc>
                  <a:txBody>
                    <a:bodyPr/>
                    <a:lstStyle/>
                    <a:p>
                      <a:pPr algn="ctr" fontAlgn="b"/>
                      <a:r>
                        <a:rPr lang="tr-TR" sz="1100" u="none" strike="noStrike">
                          <a:effectLst/>
                        </a:rPr>
                        <a:t>34</a:t>
                      </a:r>
                      <a:endParaRPr lang="tr-TR" sz="1100" b="0" i="0" u="none" strike="noStrike">
                        <a:effectLst/>
                        <a:latin typeface="Arial Tur"/>
                      </a:endParaRPr>
                    </a:p>
                  </a:txBody>
                  <a:tcPr marL="7943" marR="7943" marT="5960" marB="0" anchor="b"/>
                </a:tc>
                <a:tc>
                  <a:txBody>
                    <a:bodyPr/>
                    <a:lstStyle/>
                    <a:p>
                      <a:pPr algn="ctr" fontAlgn="b"/>
                      <a:endParaRPr lang="tr-TR" sz="1100" b="0" i="0" u="none" strike="noStrike">
                        <a:effectLst/>
                        <a:latin typeface="Arial Tur"/>
                      </a:endParaRPr>
                    </a:p>
                  </a:txBody>
                  <a:tcPr marL="7943" marR="7943" marT="5960" marB="0" anchor="b"/>
                </a:tc>
                <a:tc>
                  <a:txBody>
                    <a:bodyPr/>
                    <a:lstStyle/>
                    <a:p>
                      <a:pPr algn="l" fontAlgn="b"/>
                      <a:r>
                        <a:rPr lang="tr-TR" sz="1100" u="none" strike="noStrike">
                          <a:effectLst/>
                        </a:rPr>
                        <a:t>Rock TBM</a:t>
                      </a:r>
                      <a:endParaRPr lang="tr-TR" sz="1100" b="0" i="0" u="none" strike="noStrike">
                        <a:effectLst/>
                        <a:latin typeface="Arial Tur"/>
                      </a:endParaRPr>
                    </a:p>
                  </a:txBody>
                  <a:tcPr marL="7943" marR="7943" marT="5960" marB="0" anchor="b"/>
                </a:tc>
                <a:tc>
                  <a:txBody>
                    <a:bodyPr/>
                    <a:lstStyle/>
                    <a:p>
                      <a:pPr algn="l" fontAlgn="b"/>
                      <a:endParaRPr lang="tr-TR" sz="1100" b="0" i="0" u="none" strike="noStrike">
                        <a:effectLst/>
                        <a:latin typeface="Arial Tur"/>
                      </a:endParaRPr>
                    </a:p>
                  </a:txBody>
                  <a:tcPr marL="7943" marR="7943" marT="5960" marB="0" anchor="b"/>
                </a:tc>
                <a:tc>
                  <a:txBody>
                    <a:bodyPr/>
                    <a:lstStyle/>
                    <a:p>
                      <a:pPr algn="ctr" fontAlgn="b"/>
                      <a:endParaRPr lang="tr-TR" sz="1100" b="0" i="0" u="none" strike="noStrike">
                        <a:effectLst/>
                        <a:latin typeface="Arial Tur"/>
                      </a:endParaRPr>
                    </a:p>
                  </a:txBody>
                  <a:tcPr marL="7943" marR="7943" marT="5960" marB="0" anchor="b"/>
                </a:tc>
                <a:tc>
                  <a:txBody>
                    <a:bodyPr/>
                    <a:lstStyle/>
                    <a:p>
                      <a:pPr algn="l" fontAlgn="b"/>
                      <a:r>
                        <a:rPr lang="tr-TR" sz="1100" u="none" strike="noStrike">
                          <a:effectLst/>
                        </a:rPr>
                        <a:t>Peters vd., 1985</a:t>
                      </a:r>
                      <a:endParaRPr lang="tr-TR" sz="1100" b="0" i="0" u="none" strike="noStrike">
                        <a:effectLst/>
                        <a:latin typeface="Arial Tur"/>
                      </a:endParaRPr>
                    </a:p>
                  </a:txBody>
                  <a:tcPr marL="7943" marR="7943" marT="5960" marB="0" anchor="b"/>
                </a:tc>
                <a:extLst>
                  <a:ext uri="{0D108BD9-81ED-4DB2-BD59-A6C34878D82A}">
                    <a16:rowId xmlns:a16="http://schemas.microsoft.com/office/drawing/2014/main" val="10005"/>
                  </a:ext>
                </a:extLst>
              </a:tr>
              <a:tr h="326060">
                <a:tc>
                  <a:txBody>
                    <a:bodyPr/>
                    <a:lstStyle/>
                    <a:p>
                      <a:pPr algn="r" fontAlgn="b"/>
                      <a:r>
                        <a:rPr lang="tr-TR" sz="1100" u="none" strike="noStrike">
                          <a:effectLst/>
                        </a:rPr>
                        <a:t>6</a:t>
                      </a:r>
                      <a:endParaRPr lang="tr-TR" sz="1100" b="0" i="0" u="none" strike="noStrike">
                        <a:effectLst/>
                        <a:latin typeface="Arial Tur"/>
                      </a:endParaRPr>
                    </a:p>
                  </a:txBody>
                  <a:tcPr marL="7943" marR="7943" marT="5960" marB="0" anchor="b"/>
                </a:tc>
                <a:tc>
                  <a:txBody>
                    <a:bodyPr/>
                    <a:lstStyle/>
                    <a:p>
                      <a:pPr algn="l" fontAlgn="b"/>
                      <a:r>
                        <a:rPr lang="tr-TR" sz="1100" u="none" strike="noStrike">
                          <a:effectLst/>
                        </a:rPr>
                        <a:t>Lancashire tüneli/England</a:t>
                      </a:r>
                      <a:endParaRPr lang="tr-TR" sz="1100" b="0" i="0" u="none" strike="noStrike">
                        <a:effectLst/>
                        <a:latin typeface="Arial Tur"/>
                      </a:endParaRPr>
                    </a:p>
                  </a:txBody>
                  <a:tcPr marL="7943" marR="7943" marT="5960" marB="0" anchor="b"/>
                </a:tc>
                <a:tc>
                  <a:txBody>
                    <a:bodyPr/>
                    <a:lstStyle/>
                    <a:p>
                      <a:pPr algn="ctr" fontAlgn="b"/>
                      <a:endParaRPr lang="tr-TR" sz="1100" b="0" i="0" u="none" strike="noStrike">
                        <a:effectLst/>
                        <a:latin typeface="Arial Tur"/>
                      </a:endParaRPr>
                    </a:p>
                  </a:txBody>
                  <a:tcPr marL="7943" marR="7943" marT="5960" marB="0" anchor="b"/>
                </a:tc>
                <a:tc>
                  <a:txBody>
                    <a:bodyPr/>
                    <a:lstStyle/>
                    <a:p>
                      <a:pPr algn="ctr" fontAlgn="b"/>
                      <a:endParaRPr lang="tr-TR" sz="1100" b="0" i="0" u="none" strike="noStrike">
                        <a:effectLst/>
                        <a:latin typeface="Arial Tur"/>
                      </a:endParaRPr>
                    </a:p>
                  </a:txBody>
                  <a:tcPr marL="7943" marR="7943" marT="5960" marB="0" anchor="b"/>
                </a:tc>
                <a:tc>
                  <a:txBody>
                    <a:bodyPr/>
                    <a:lstStyle/>
                    <a:p>
                      <a:pPr algn="l" fontAlgn="b"/>
                      <a:r>
                        <a:rPr lang="tr-TR" sz="1100" u="none" strike="noStrike">
                          <a:effectLst/>
                        </a:rPr>
                        <a:t>EPB-TBM</a:t>
                      </a:r>
                      <a:endParaRPr lang="tr-TR" sz="1100" b="0" i="0" u="none" strike="noStrike">
                        <a:effectLst/>
                        <a:latin typeface="Arial Tur"/>
                      </a:endParaRPr>
                    </a:p>
                  </a:txBody>
                  <a:tcPr marL="7943" marR="7943" marT="5960" marB="0" anchor="b"/>
                </a:tc>
                <a:tc>
                  <a:txBody>
                    <a:bodyPr/>
                    <a:lstStyle/>
                    <a:p>
                      <a:pPr algn="r" fontAlgn="b"/>
                      <a:r>
                        <a:rPr lang="tr-TR" sz="1100" u="none" strike="noStrike">
                          <a:effectLst/>
                        </a:rPr>
                        <a:t>23.05.1984</a:t>
                      </a:r>
                      <a:endParaRPr lang="tr-TR" sz="1100" b="0" i="0" u="none" strike="noStrike">
                        <a:effectLst/>
                        <a:latin typeface="Arial Tur"/>
                      </a:endParaRPr>
                    </a:p>
                  </a:txBody>
                  <a:tcPr marL="7943" marR="7943" marT="5960" marB="0" anchor="b"/>
                </a:tc>
                <a:tc>
                  <a:txBody>
                    <a:bodyPr/>
                    <a:lstStyle/>
                    <a:p>
                      <a:pPr algn="ctr" fontAlgn="b"/>
                      <a:r>
                        <a:rPr lang="tr-TR" sz="1100" u="none" strike="noStrike">
                          <a:effectLst/>
                        </a:rPr>
                        <a:t>16</a:t>
                      </a:r>
                      <a:endParaRPr lang="tr-TR" sz="1100" b="0" i="0" u="none" strike="noStrike">
                        <a:effectLst/>
                        <a:latin typeface="Arial Tur"/>
                      </a:endParaRPr>
                    </a:p>
                  </a:txBody>
                  <a:tcPr marL="7943" marR="7943" marT="5960" marB="0" anchor="b"/>
                </a:tc>
                <a:tc>
                  <a:txBody>
                    <a:bodyPr/>
                    <a:lstStyle/>
                    <a:p>
                      <a:pPr algn="l" fontAlgn="b"/>
                      <a:r>
                        <a:rPr lang="en-US" sz="1100" u="none" strike="noStrike">
                          <a:effectLst/>
                        </a:rPr>
                        <a:t>Pearson  vd., 1989; Lockyer ve Howcroft, 1997</a:t>
                      </a:r>
                      <a:endParaRPr lang="en-US" sz="1100" b="0" i="0" u="none" strike="noStrike">
                        <a:effectLst/>
                        <a:latin typeface="Arial Tur"/>
                      </a:endParaRPr>
                    </a:p>
                  </a:txBody>
                  <a:tcPr marL="7943" marR="7943" marT="5960" marB="0" anchor="b"/>
                </a:tc>
                <a:extLst>
                  <a:ext uri="{0D108BD9-81ED-4DB2-BD59-A6C34878D82A}">
                    <a16:rowId xmlns:a16="http://schemas.microsoft.com/office/drawing/2014/main" val="10006"/>
                  </a:ext>
                </a:extLst>
              </a:tr>
              <a:tr h="166010">
                <a:tc>
                  <a:txBody>
                    <a:bodyPr/>
                    <a:lstStyle/>
                    <a:p>
                      <a:pPr algn="r" fontAlgn="b"/>
                      <a:r>
                        <a:rPr lang="tr-TR" sz="1100" u="none" strike="noStrike">
                          <a:effectLst/>
                        </a:rPr>
                        <a:t>7</a:t>
                      </a:r>
                      <a:endParaRPr lang="tr-TR" sz="1100" b="0" i="0" u="none" strike="noStrike">
                        <a:effectLst/>
                        <a:latin typeface="Arial Tur"/>
                      </a:endParaRPr>
                    </a:p>
                  </a:txBody>
                  <a:tcPr marL="7943" marR="7943" marT="5960" marB="0" anchor="b"/>
                </a:tc>
                <a:tc>
                  <a:txBody>
                    <a:bodyPr/>
                    <a:lstStyle/>
                    <a:p>
                      <a:pPr algn="l" fontAlgn="b"/>
                      <a:r>
                        <a:rPr lang="tr-TR" sz="1100" u="none" strike="noStrike">
                          <a:effectLst/>
                        </a:rPr>
                        <a:t>Japonya</a:t>
                      </a:r>
                      <a:endParaRPr lang="tr-TR" sz="1100" b="0" i="0" u="none" strike="noStrike">
                        <a:effectLst/>
                        <a:latin typeface="Arial Tur"/>
                      </a:endParaRPr>
                    </a:p>
                  </a:txBody>
                  <a:tcPr marL="7943" marR="7943" marT="5960" marB="0" anchor="b"/>
                </a:tc>
                <a:tc>
                  <a:txBody>
                    <a:bodyPr/>
                    <a:lstStyle/>
                    <a:p>
                      <a:pPr algn="ctr" fontAlgn="b"/>
                      <a:endParaRPr lang="tr-TR" sz="1100" b="0" i="0" u="none" strike="noStrike">
                        <a:effectLst/>
                        <a:latin typeface="Arial Tur"/>
                      </a:endParaRPr>
                    </a:p>
                  </a:txBody>
                  <a:tcPr marL="7943" marR="7943" marT="5960" marB="0" anchor="b"/>
                </a:tc>
                <a:tc>
                  <a:txBody>
                    <a:bodyPr/>
                    <a:lstStyle/>
                    <a:p>
                      <a:pPr algn="ctr" fontAlgn="b"/>
                      <a:endParaRPr lang="tr-TR" sz="1100" b="0" i="0" u="none" strike="noStrike">
                        <a:effectLst/>
                        <a:latin typeface="Arial Tur"/>
                      </a:endParaRPr>
                    </a:p>
                  </a:txBody>
                  <a:tcPr marL="7943" marR="7943" marT="5960" marB="0" anchor="b"/>
                </a:tc>
                <a:tc>
                  <a:txBody>
                    <a:bodyPr/>
                    <a:lstStyle/>
                    <a:p>
                      <a:pPr algn="l" fontAlgn="b"/>
                      <a:endParaRPr lang="tr-TR" sz="1100" b="0" i="0" u="none" strike="noStrike">
                        <a:effectLst/>
                        <a:latin typeface="Arial Tur"/>
                      </a:endParaRPr>
                    </a:p>
                  </a:txBody>
                  <a:tcPr marL="7943" marR="7943" marT="5960" marB="0" anchor="b"/>
                </a:tc>
                <a:tc>
                  <a:txBody>
                    <a:bodyPr/>
                    <a:lstStyle/>
                    <a:p>
                      <a:pPr algn="l" fontAlgn="b"/>
                      <a:endParaRPr lang="tr-TR" sz="1100" b="0" i="0" u="none" strike="noStrike">
                        <a:effectLst/>
                        <a:latin typeface="Arial Tur"/>
                      </a:endParaRPr>
                    </a:p>
                  </a:txBody>
                  <a:tcPr marL="7943" marR="7943" marT="5960" marB="0" anchor="b"/>
                </a:tc>
                <a:tc>
                  <a:txBody>
                    <a:bodyPr/>
                    <a:lstStyle/>
                    <a:p>
                      <a:pPr algn="ctr" fontAlgn="b"/>
                      <a:r>
                        <a:rPr lang="tr-TR" sz="1100" u="none" strike="noStrike">
                          <a:effectLst/>
                        </a:rPr>
                        <a:t>4</a:t>
                      </a:r>
                      <a:endParaRPr lang="tr-TR" sz="1100" b="0" i="0" u="none" strike="noStrike">
                        <a:effectLst/>
                        <a:latin typeface="Arial Tur"/>
                      </a:endParaRPr>
                    </a:p>
                  </a:txBody>
                  <a:tcPr marL="7943" marR="7943" marT="5960" marB="0" anchor="b"/>
                </a:tc>
                <a:tc>
                  <a:txBody>
                    <a:bodyPr/>
                    <a:lstStyle/>
                    <a:p>
                      <a:pPr algn="l" fontAlgn="b"/>
                      <a:r>
                        <a:rPr lang="tr-TR" sz="1100" u="none" strike="noStrike">
                          <a:effectLst/>
                        </a:rPr>
                        <a:t>Kitajima, 2010 </a:t>
                      </a:r>
                      <a:endParaRPr lang="tr-TR" sz="1100" b="0" i="0" u="none" strike="noStrike">
                        <a:effectLst/>
                        <a:latin typeface="Arial Tur"/>
                      </a:endParaRPr>
                    </a:p>
                  </a:txBody>
                  <a:tcPr marL="7943" marR="7943" marT="5960" marB="0" anchor="b"/>
                </a:tc>
                <a:extLst>
                  <a:ext uri="{0D108BD9-81ED-4DB2-BD59-A6C34878D82A}">
                    <a16:rowId xmlns:a16="http://schemas.microsoft.com/office/drawing/2014/main" val="10007"/>
                  </a:ext>
                </a:extLst>
              </a:tr>
              <a:tr h="166010">
                <a:tc>
                  <a:txBody>
                    <a:bodyPr/>
                    <a:lstStyle/>
                    <a:p>
                      <a:pPr algn="r" fontAlgn="b"/>
                      <a:r>
                        <a:rPr lang="tr-TR" sz="1100" u="none" strike="noStrike">
                          <a:effectLst/>
                        </a:rPr>
                        <a:t>8</a:t>
                      </a:r>
                      <a:endParaRPr lang="tr-TR" sz="1100" b="0" i="0" u="none" strike="noStrike">
                        <a:effectLst/>
                        <a:latin typeface="Arial Tur"/>
                      </a:endParaRPr>
                    </a:p>
                  </a:txBody>
                  <a:tcPr marL="7943" marR="7943" marT="5960" marB="0" anchor="b"/>
                </a:tc>
                <a:tc>
                  <a:txBody>
                    <a:bodyPr/>
                    <a:lstStyle/>
                    <a:p>
                      <a:pPr algn="l" fontAlgn="b"/>
                      <a:r>
                        <a:rPr lang="tr-TR" sz="1100" u="none" strike="noStrike">
                          <a:effectLst/>
                        </a:rPr>
                        <a:t>Mill Creek tüneli/USA</a:t>
                      </a:r>
                      <a:endParaRPr lang="tr-TR" sz="1100" b="0" i="0" u="none" strike="noStrike">
                        <a:effectLst/>
                        <a:latin typeface="Arial Tur"/>
                      </a:endParaRPr>
                    </a:p>
                  </a:txBody>
                  <a:tcPr marL="7943" marR="7943" marT="5960" marB="0" anchor="b"/>
                </a:tc>
                <a:tc>
                  <a:txBody>
                    <a:bodyPr/>
                    <a:lstStyle/>
                    <a:p>
                      <a:pPr algn="ctr" fontAlgn="b"/>
                      <a:r>
                        <a:rPr lang="tr-TR" sz="1100" u="none" strike="noStrike">
                          <a:effectLst/>
                        </a:rPr>
                        <a:t>4,65</a:t>
                      </a:r>
                      <a:endParaRPr lang="tr-TR" sz="1100" b="0" i="0" u="none" strike="noStrike">
                        <a:effectLst/>
                        <a:latin typeface="Arial Tur"/>
                      </a:endParaRPr>
                    </a:p>
                  </a:txBody>
                  <a:tcPr marL="7943" marR="7943" marT="5960" marB="0" anchor="b"/>
                </a:tc>
                <a:tc>
                  <a:txBody>
                    <a:bodyPr/>
                    <a:lstStyle/>
                    <a:p>
                      <a:pPr algn="ctr" fontAlgn="b"/>
                      <a:r>
                        <a:rPr lang="tr-TR" sz="1100" u="none" strike="noStrike">
                          <a:effectLst/>
                        </a:rPr>
                        <a:t>7,8</a:t>
                      </a:r>
                      <a:endParaRPr lang="tr-TR" sz="1100" b="0" i="0" u="none" strike="noStrike">
                        <a:effectLst/>
                        <a:latin typeface="Arial Tur"/>
                      </a:endParaRPr>
                    </a:p>
                  </a:txBody>
                  <a:tcPr marL="7943" marR="7943" marT="5960" marB="0" anchor="b"/>
                </a:tc>
                <a:tc>
                  <a:txBody>
                    <a:bodyPr/>
                    <a:lstStyle/>
                    <a:p>
                      <a:pPr algn="l" fontAlgn="b"/>
                      <a:r>
                        <a:rPr lang="tr-TR" sz="1100" u="none" strike="noStrike">
                          <a:effectLst/>
                        </a:rPr>
                        <a:t>shielded TBM</a:t>
                      </a:r>
                      <a:endParaRPr lang="tr-TR" sz="1100" b="0" i="0" u="none" strike="noStrike">
                        <a:effectLst/>
                        <a:latin typeface="Arial Tur"/>
                      </a:endParaRPr>
                    </a:p>
                  </a:txBody>
                  <a:tcPr marL="7943" marR="7943" marT="5960" marB="0" anchor="b"/>
                </a:tc>
                <a:tc>
                  <a:txBody>
                    <a:bodyPr/>
                    <a:lstStyle/>
                    <a:p>
                      <a:pPr algn="r" fontAlgn="b"/>
                      <a:r>
                        <a:rPr lang="tr-TR" sz="1100" u="none" strike="noStrike">
                          <a:effectLst/>
                        </a:rPr>
                        <a:t>09.08.2004</a:t>
                      </a:r>
                      <a:endParaRPr lang="tr-TR" sz="1100" b="0" i="0" u="none" strike="noStrike">
                        <a:effectLst/>
                        <a:latin typeface="Arial Tur"/>
                      </a:endParaRPr>
                    </a:p>
                  </a:txBody>
                  <a:tcPr marL="7943" marR="7943" marT="5960" marB="0" anchor="b"/>
                </a:tc>
                <a:tc>
                  <a:txBody>
                    <a:bodyPr/>
                    <a:lstStyle/>
                    <a:p>
                      <a:pPr algn="ctr" fontAlgn="b"/>
                      <a:endParaRPr lang="tr-TR" sz="1100" b="0" i="0" u="none" strike="noStrike">
                        <a:effectLst/>
                        <a:latin typeface="Arial Tur"/>
                      </a:endParaRPr>
                    </a:p>
                  </a:txBody>
                  <a:tcPr marL="7943" marR="7943" marT="5960" marB="0" anchor="b"/>
                </a:tc>
                <a:tc>
                  <a:txBody>
                    <a:bodyPr/>
                    <a:lstStyle/>
                    <a:p>
                      <a:pPr algn="l" fontAlgn="b"/>
                      <a:r>
                        <a:rPr lang="tr-TR" sz="1100" u="none" strike="noStrike">
                          <a:effectLst/>
                        </a:rPr>
                        <a:t>Schafer  vd., 2007</a:t>
                      </a:r>
                      <a:endParaRPr lang="tr-TR" sz="1100" b="0" i="0" u="none" strike="noStrike">
                        <a:effectLst/>
                        <a:latin typeface="Arial Tur"/>
                      </a:endParaRPr>
                    </a:p>
                  </a:txBody>
                  <a:tcPr marL="7943" marR="7943" marT="5960" marB="0" anchor="b"/>
                </a:tc>
                <a:extLst>
                  <a:ext uri="{0D108BD9-81ED-4DB2-BD59-A6C34878D82A}">
                    <a16:rowId xmlns:a16="http://schemas.microsoft.com/office/drawing/2014/main" val="10008"/>
                  </a:ext>
                </a:extLst>
              </a:tr>
              <a:tr h="326060">
                <a:tc>
                  <a:txBody>
                    <a:bodyPr/>
                    <a:lstStyle/>
                    <a:p>
                      <a:pPr algn="r" fontAlgn="b"/>
                      <a:r>
                        <a:rPr lang="tr-TR" sz="1100" u="none" strike="noStrike">
                          <a:effectLst/>
                        </a:rPr>
                        <a:t>9</a:t>
                      </a:r>
                      <a:endParaRPr lang="tr-TR" sz="1100" b="0" i="0" u="none" strike="noStrike">
                        <a:effectLst/>
                        <a:latin typeface="Arial Tur"/>
                      </a:endParaRPr>
                    </a:p>
                  </a:txBody>
                  <a:tcPr marL="7943" marR="7943" marT="5960" marB="0" anchor="b"/>
                </a:tc>
                <a:tc>
                  <a:txBody>
                    <a:bodyPr/>
                    <a:lstStyle/>
                    <a:p>
                      <a:pPr algn="l" fontAlgn="b"/>
                      <a:r>
                        <a:rPr lang="tr-TR" sz="1100" u="none" strike="noStrike">
                          <a:effectLst/>
                        </a:rPr>
                        <a:t>Electric cable tüneli/Hong Hong</a:t>
                      </a:r>
                      <a:endParaRPr lang="tr-TR" sz="1100" b="0" i="0" u="none" strike="noStrike">
                        <a:effectLst/>
                        <a:latin typeface="Arial Tur"/>
                      </a:endParaRPr>
                    </a:p>
                  </a:txBody>
                  <a:tcPr marL="7943" marR="7943" marT="5960" marB="0" anchor="b"/>
                </a:tc>
                <a:tc>
                  <a:txBody>
                    <a:bodyPr/>
                    <a:lstStyle/>
                    <a:p>
                      <a:pPr algn="ctr" fontAlgn="b"/>
                      <a:endParaRPr lang="tr-TR" sz="1100" b="0" i="0" u="none" strike="noStrike">
                        <a:effectLst/>
                        <a:latin typeface="Arial Tur"/>
                      </a:endParaRPr>
                    </a:p>
                  </a:txBody>
                  <a:tcPr marL="7943" marR="7943" marT="5960" marB="0" anchor="b"/>
                </a:tc>
                <a:tc>
                  <a:txBody>
                    <a:bodyPr/>
                    <a:lstStyle/>
                    <a:p>
                      <a:pPr algn="ctr" fontAlgn="b"/>
                      <a:r>
                        <a:rPr lang="tr-TR" sz="1100" u="none" strike="noStrike">
                          <a:effectLst/>
                        </a:rPr>
                        <a:t>4,5</a:t>
                      </a:r>
                      <a:endParaRPr lang="tr-TR" sz="1100" b="0" i="0" u="none" strike="noStrike">
                        <a:effectLst/>
                        <a:latin typeface="Arial Tur"/>
                      </a:endParaRPr>
                    </a:p>
                  </a:txBody>
                  <a:tcPr marL="7943" marR="7943" marT="5960" marB="0" anchor="b"/>
                </a:tc>
                <a:tc>
                  <a:txBody>
                    <a:bodyPr/>
                    <a:lstStyle/>
                    <a:p>
                      <a:pPr algn="l" fontAlgn="b"/>
                      <a:endParaRPr lang="tr-TR" sz="1100" b="0" i="0" u="none" strike="noStrike">
                        <a:effectLst/>
                        <a:latin typeface="Arial Tur"/>
                      </a:endParaRPr>
                    </a:p>
                  </a:txBody>
                  <a:tcPr marL="7943" marR="7943" marT="5960" marB="0" anchor="b"/>
                </a:tc>
                <a:tc>
                  <a:txBody>
                    <a:bodyPr/>
                    <a:lstStyle/>
                    <a:p>
                      <a:pPr algn="r" fontAlgn="b"/>
                      <a:r>
                        <a:rPr lang="tr-TR" sz="1100" u="none" strike="noStrike">
                          <a:effectLst/>
                        </a:rPr>
                        <a:t>19.03.2004</a:t>
                      </a:r>
                      <a:endParaRPr lang="tr-TR" sz="1100" b="0" i="0" u="none" strike="noStrike">
                        <a:effectLst/>
                        <a:latin typeface="Arial Tur"/>
                      </a:endParaRPr>
                    </a:p>
                  </a:txBody>
                  <a:tcPr marL="7943" marR="7943" marT="5960" marB="0" anchor="b"/>
                </a:tc>
                <a:tc>
                  <a:txBody>
                    <a:bodyPr/>
                    <a:lstStyle/>
                    <a:p>
                      <a:pPr algn="ctr" fontAlgn="b"/>
                      <a:endParaRPr lang="tr-TR" sz="1100" b="0" i="0" u="none" strike="noStrike">
                        <a:effectLst/>
                        <a:latin typeface="Arial Tur"/>
                      </a:endParaRPr>
                    </a:p>
                  </a:txBody>
                  <a:tcPr marL="7943" marR="7943" marT="5960" marB="0" anchor="b"/>
                </a:tc>
                <a:tc>
                  <a:txBody>
                    <a:bodyPr/>
                    <a:lstStyle/>
                    <a:p>
                      <a:pPr algn="l" fontAlgn="b"/>
                      <a:r>
                        <a:rPr lang="tr-TR" sz="1100" u="none" strike="noStrike">
                          <a:effectLst/>
                        </a:rPr>
                        <a:t>Wightman ve Mackay, 2008</a:t>
                      </a:r>
                      <a:endParaRPr lang="tr-TR" sz="1100" b="0" i="0" u="none" strike="noStrike">
                        <a:effectLst/>
                        <a:latin typeface="Arial Tur"/>
                      </a:endParaRPr>
                    </a:p>
                  </a:txBody>
                  <a:tcPr marL="7943" marR="7943" marT="5960" marB="0" anchor="b"/>
                </a:tc>
                <a:extLst>
                  <a:ext uri="{0D108BD9-81ED-4DB2-BD59-A6C34878D82A}">
                    <a16:rowId xmlns:a16="http://schemas.microsoft.com/office/drawing/2014/main" val="10009"/>
                  </a:ext>
                </a:extLst>
              </a:tr>
              <a:tr h="326060">
                <a:tc>
                  <a:txBody>
                    <a:bodyPr/>
                    <a:lstStyle/>
                    <a:p>
                      <a:pPr algn="r" fontAlgn="b"/>
                      <a:r>
                        <a:rPr lang="tr-TR" sz="1100" u="none" strike="noStrike">
                          <a:effectLst/>
                        </a:rPr>
                        <a:t>10</a:t>
                      </a:r>
                      <a:endParaRPr lang="tr-TR" sz="1100" b="0" i="0" u="none" strike="noStrike">
                        <a:effectLst/>
                        <a:latin typeface="Arial Tur"/>
                      </a:endParaRPr>
                    </a:p>
                  </a:txBody>
                  <a:tcPr marL="7943" marR="7943" marT="5960" marB="0" anchor="b"/>
                </a:tc>
                <a:tc>
                  <a:txBody>
                    <a:bodyPr/>
                    <a:lstStyle/>
                    <a:p>
                      <a:pPr algn="l" fontAlgn="b"/>
                      <a:r>
                        <a:rPr lang="tr-TR" sz="1100" u="none" strike="noStrike">
                          <a:effectLst/>
                        </a:rPr>
                        <a:t>Zagros tüneli/İran</a:t>
                      </a:r>
                      <a:endParaRPr lang="tr-TR" sz="1100" b="0" i="0" u="none" strike="noStrike">
                        <a:effectLst/>
                        <a:latin typeface="Arial Tur"/>
                      </a:endParaRPr>
                    </a:p>
                  </a:txBody>
                  <a:tcPr marL="7943" marR="7943" marT="5960" marB="0" anchor="b"/>
                </a:tc>
                <a:tc>
                  <a:txBody>
                    <a:bodyPr/>
                    <a:lstStyle/>
                    <a:p>
                      <a:pPr algn="ctr" fontAlgn="b"/>
                      <a:r>
                        <a:rPr lang="tr-TR" sz="1100" u="none" strike="noStrike">
                          <a:effectLst/>
                        </a:rPr>
                        <a:t>26</a:t>
                      </a:r>
                      <a:endParaRPr lang="tr-TR" sz="1100" b="0" i="0" u="none" strike="noStrike">
                        <a:effectLst/>
                        <a:latin typeface="Arial Tur"/>
                      </a:endParaRPr>
                    </a:p>
                  </a:txBody>
                  <a:tcPr marL="7943" marR="7943" marT="5960" marB="0" anchor="b"/>
                </a:tc>
                <a:tc>
                  <a:txBody>
                    <a:bodyPr/>
                    <a:lstStyle/>
                    <a:p>
                      <a:pPr algn="ctr" fontAlgn="b"/>
                      <a:r>
                        <a:rPr lang="tr-TR" sz="1100" u="none" strike="noStrike">
                          <a:effectLst/>
                        </a:rPr>
                        <a:t>6,73</a:t>
                      </a:r>
                      <a:endParaRPr lang="tr-TR" sz="1100" b="0" i="0" u="none" strike="noStrike">
                        <a:effectLst/>
                        <a:latin typeface="Arial Tur"/>
                      </a:endParaRPr>
                    </a:p>
                  </a:txBody>
                  <a:tcPr marL="7943" marR="7943" marT="5960" marB="0" anchor="b"/>
                </a:tc>
                <a:tc>
                  <a:txBody>
                    <a:bodyPr/>
                    <a:lstStyle/>
                    <a:p>
                      <a:pPr algn="l" fontAlgn="b"/>
                      <a:r>
                        <a:rPr lang="tr-TR" sz="1100" u="none" strike="noStrike">
                          <a:effectLst/>
                        </a:rPr>
                        <a:t>double shield TBM</a:t>
                      </a:r>
                      <a:endParaRPr lang="tr-TR" sz="1100" b="0" i="0" u="none" strike="noStrike">
                        <a:effectLst/>
                        <a:latin typeface="Arial Tur"/>
                      </a:endParaRPr>
                    </a:p>
                  </a:txBody>
                  <a:tcPr marL="7943" marR="7943" marT="5960" marB="0" anchor="b"/>
                </a:tc>
                <a:tc>
                  <a:txBody>
                    <a:bodyPr/>
                    <a:lstStyle/>
                    <a:p>
                      <a:pPr algn="l" fontAlgn="b"/>
                      <a:endParaRPr lang="tr-TR" sz="1100" b="0" i="0" u="none" strike="noStrike">
                        <a:effectLst/>
                        <a:latin typeface="Arial Tur"/>
                      </a:endParaRPr>
                    </a:p>
                  </a:txBody>
                  <a:tcPr marL="7943" marR="7943" marT="5960" marB="0" anchor="b"/>
                </a:tc>
                <a:tc>
                  <a:txBody>
                    <a:bodyPr/>
                    <a:lstStyle/>
                    <a:p>
                      <a:pPr algn="ctr" fontAlgn="b"/>
                      <a:r>
                        <a:rPr lang="tr-TR" sz="1100" u="none" strike="noStrike">
                          <a:effectLst/>
                        </a:rPr>
                        <a:t>0</a:t>
                      </a:r>
                      <a:endParaRPr lang="tr-TR" sz="1100" b="0" i="0" u="none" strike="noStrike">
                        <a:effectLst/>
                        <a:latin typeface="Arial Tur"/>
                      </a:endParaRPr>
                    </a:p>
                  </a:txBody>
                  <a:tcPr marL="7943" marR="7943" marT="5960" marB="0" anchor="b"/>
                </a:tc>
                <a:tc>
                  <a:txBody>
                    <a:bodyPr/>
                    <a:lstStyle/>
                    <a:p>
                      <a:pPr algn="l" fontAlgn="b"/>
                      <a:r>
                        <a:rPr lang="tr-TR" sz="1100" u="none" strike="noStrike">
                          <a:effectLst/>
                        </a:rPr>
                        <a:t>Shahriar  vd., 2009</a:t>
                      </a:r>
                      <a:endParaRPr lang="tr-TR" sz="1100" b="0" i="0" u="none" strike="noStrike">
                        <a:effectLst/>
                        <a:latin typeface="Arial Tur"/>
                      </a:endParaRPr>
                    </a:p>
                  </a:txBody>
                  <a:tcPr marL="7943" marR="7943" marT="5960" marB="0" anchor="b"/>
                </a:tc>
                <a:extLst>
                  <a:ext uri="{0D108BD9-81ED-4DB2-BD59-A6C34878D82A}">
                    <a16:rowId xmlns:a16="http://schemas.microsoft.com/office/drawing/2014/main" val="10010"/>
                  </a:ext>
                </a:extLst>
              </a:tr>
              <a:tr h="326060">
                <a:tc>
                  <a:txBody>
                    <a:bodyPr/>
                    <a:lstStyle/>
                    <a:p>
                      <a:pPr algn="r" fontAlgn="b"/>
                      <a:r>
                        <a:rPr lang="tr-TR" sz="1100" u="none" strike="noStrike">
                          <a:effectLst/>
                        </a:rPr>
                        <a:t>11</a:t>
                      </a:r>
                      <a:endParaRPr lang="tr-TR" sz="1100" b="0" i="0" u="none" strike="noStrike">
                        <a:effectLst/>
                        <a:latin typeface="Arial Tur"/>
                      </a:endParaRPr>
                    </a:p>
                  </a:txBody>
                  <a:tcPr marL="7943" marR="7943" marT="5960" marB="0" anchor="b"/>
                </a:tc>
                <a:tc>
                  <a:txBody>
                    <a:bodyPr/>
                    <a:lstStyle/>
                    <a:p>
                      <a:pPr algn="l" fontAlgn="b"/>
                      <a:r>
                        <a:rPr lang="tr-TR" sz="1100" u="none" strike="noStrike">
                          <a:effectLst/>
                        </a:rPr>
                        <a:t>Variante de Pajeres tüneli/İspanya</a:t>
                      </a:r>
                      <a:endParaRPr lang="tr-TR" sz="1100" b="0" i="0" u="none" strike="noStrike">
                        <a:effectLst/>
                        <a:latin typeface="Arial Tur"/>
                      </a:endParaRPr>
                    </a:p>
                  </a:txBody>
                  <a:tcPr marL="7943" marR="7943" marT="5960" marB="0" anchor="b"/>
                </a:tc>
                <a:tc>
                  <a:txBody>
                    <a:bodyPr/>
                    <a:lstStyle/>
                    <a:p>
                      <a:pPr algn="ctr" fontAlgn="b"/>
                      <a:endParaRPr lang="tr-TR" sz="1100" b="0" i="0" u="none" strike="noStrike">
                        <a:effectLst/>
                        <a:latin typeface="Arial Tur"/>
                      </a:endParaRPr>
                    </a:p>
                  </a:txBody>
                  <a:tcPr marL="7943" marR="7943" marT="5960" marB="0" anchor="b"/>
                </a:tc>
                <a:tc>
                  <a:txBody>
                    <a:bodyPr/>
                    <a:lstStyle/>
                    <a:p>
                      <a:pPr algn="ctr" fontAlgn="b"/>
                      <a:endParaRPr lang="tr-TR" sz="1100" b="0" i="0" u="none" strike="noStrike">
                        <a:effectLst/>
                        <a:latin typeface="Arial Tur"/>
                      </a:endParaRPr>
                    </a:p>
                  </a:txBody>
                  <a:tcPr marL="7943" marR="7943" marT="5960" marB="0" anchor="b"/>
                </a:tc>
                <a:tc>
                  <a:txBody>
                    <a:bodyPr/>
                    <a:lstStyle/>
                    <a:p>
                      <a:pPr algn="l" fontAlgn="b"/>
                      <a:r>
                        <a:rPr lang="en-US" sz="1100" u="none" strike="noStrike">
                          <a:effectLst/>
                        </a:rPr>
                        <a:t>single shielded hard rock TBM</a:t>
                      </a:r>
                      <a:endParaRPr lang="en-US" sz="1100" b="0" i="0" u="none" strike="noStrike">
                        <a:effectLst/>
                        <a:latin typeface="Arial Tur"/>
                      </a:endParaRPr>
                    </a:p>
                  </a:txBody>
                  <a:tcPr marL="7943" marR="7943" marT="5960" marB="0" anchor="b"/>
                </a:tc>
                <a:tc>
                  <a:txBody>
                    <a:bodyPr/>
                    <a:lstStyle/>
                    <a:p>
                      <a:pPr algn="l" fontAlgn="b"/>
                      <a:endParaRPr lang="tr-TR" sz="1100" b="0" i="0" u="none" strike="noStrike">
                        <a:effectLst/>
                        <a:latin typeface="Arial Tur"/>
                      </a:endParaRPr>
                    </a:p>
                  </a:txBody>
                  <a:tcPr marL="7943" marR="7943" marT="5960" marB="0" anchor="b"/>
                </a:tc>
                <a:tc>
                  <a:txBody>
                    <a:bodyPr/>
                    <a:lstStyle/>
                    <a:p>
                      <a:pPr algn="ctr" fontAlgn="b"/>
                      <a:endParaRPr lang="tr-TR" sz="1100" b="0" i="0" u="none" strike="noStrike">
                        <a:effectLst/>
                        <a:latin typeface="Arial Tur"/>
                      </a:endParaRPr>
                    </a:p>
                  </a:txBody>
                  <a:tcPr marL="7943" marR="7943" marT="5960" marB="0" anchor="b"/>
                </a:tc>
                <a:tc>
                  <a:txBody>
                    <a:bodyPr/>
                    <a:lstStyle/>
                    <a:p>
                      <a:pPr algn="l" fontAlgn="b"/>
                      <a:r>
                        <a:rPr lang="tr-TR" sz="1100" u="none" strike="noStrike">
                          <a:effectLst/>
                        </a:rPr>
                        <a:t>Rodriguez ve Lombardia 2010</a:t>
                      </a:r>
                      <a:endParaRPr lang="tr-TR" sz="1100" b="0" i="0" u="none" strike="noStrike">
                        <a:effectLst/>
                        <a:latin typeface="Arial Tur"/>
                      </a:endParaRPr>
                    </a:p>
                  </a:txBody>
                  <a:tcPr marL="7943" marR="7943" marT="5960" marB="0" anchor="b"/>
                </a:tc>
                <a:extLst>
                  <a:ext uri="{0D108BD9-81ED-4DB2-BD59-A6C34878D82A}">
                    <a16:rowId xmlns:a16="http://schemas.microsoft.com/office/drawing/2014/main" val="10011"/>
                  </a:ext>
                </a:extLst>
              </a:tr>
              <a:tr h="326060">
                <a:tc>
                  <a:txBody>
                    <a:bodyPr/>
                    <a:lstStyle/>
                    <a:p>
                      <a:pPr algn="r" fontAlgn="b"/>
                      <a:r>
                        <a:rPr lang="tr-TR" sz="1100" u="none" strike="noStrike">
                          <a:effectLst/>
                        </a:rPr>
                        <a:t>12</a:t>
                      </a:r>
                      <a:endParaRPr lang="tr-TR" sz="1100" b="0" i="0" u="none" strike="noStrike">
                        <a:effectLst/>
                        <a:latin typeface="Arial Tur"/>
                      </a:endParaRPr>
                    </a:p>
                  </a:txBody>
                  <a:tcPr marL="7943" marR="7943" marT="5960" marB="0" anchor="b"/>
                </a:tc>
                <a:tc>
                  <a:txBody>
                    <a:bodyPr/>
                    <a:lstStyle/>
                    <a:p>
                      <a:pPr algn="l" fontAlgn="b"/>
                      <a:r>
                        <a:rPr lang="tr-TR" sz="1100" u="none" strike="noStrike" dirty="0" err="1">
                          <a:effectLst/>
                        </a:rPr>
                        <a:t>İski</a:t>
                      </a:r>
                      <a:r>
                        <a:rPr lang="tr-TR" sz="1100" u="none" strike="noStrike" dirty="0">
                          <a:effectLst/>
                        </a:rPr>
                        <a:t> </a:t>
                      </a:r>
                      <a:r>
                        <a:rPr lang="tr-TR" sz="1100" u="none" strike="noStrike" dirty="0" err="1">
                          <a:effectLst/>
                        </a:rPr>
                        <a:t>Atıksu</a:t>
                      </a:r>
                      <a:r>
                        <a:rPr lang="tr-TR" sz="1100" u="none" strike="noStrike" dirty="0">
                          <a:effectLst/>
                        </a:rPr>
                        <a:t> Tüneli/Türkiye</a:t>
                      </a:r>
                      <a:endParaRPr lang="tr-TR" sz="1100" b="0" i="0" u="none" strike="noStrike" dirty="0">
                        <a:effectLst/>
                        <a:latin typeface="Arial Tur"/>
                      </a:endParaRPr>
                    </a:p>
                  </a:txBody>
                  <a:tcPr marL="7943" marR="7943" marT="5960" marB="0" anchor="b"/>
                </a:tc>
                <a:tc>
                  <a:txBody>
                    <a:bodyPr/>
                    <a:lstStyle/>
                    <a:p>
                      <a:pPr algn="ctr" fontAlgn="b"/>
                      <a:r>
                        <a:rPr lang="tr-TR" sz="1100" u="none" strike="noStrike">
                          <a:effectLst/>
                        </a:rPr>
                        <a:t>4,5</a:t>
                      </a:r>
                      <a:endParaRPr lang="tr-TR" sz="1100" b="0" i="0" u="none" strike="noStrike">
                        <a:effectLst/>
                        <a:latin typeface="Arial Tur"/>
                      </a:endParaRPr>
                    </a:p>
                  </a:txBody>
                  <a:tcPr marL="7943" marR="7943" marT="5960" marB="0" anchor="b"/>
                </a:tc>
                <a:tc>
                  <a:txBody>
                    <a:bodyPr/>
                    <a:lstStyle/>
                    <a:p>
                      <a:pPr algn="ctr" fontAlgn="b"/>
                      <a:r>
                        <a:rPr lang="tr-TR" sz="1100" u="none" strike="noStrike">
                          <a:effectLst/>
                        </a:rPr>
                        <a:t>7</a:t>
                      </a:r>
                      <a:endParaRPr lang="tr-TR" sz="1100" b="0" i="0" u="none" strike="noStrike">
                        <a:effectLst/>
                        <a:latin typeface="Arial Tur"/>
                      </a:endParaRPr>
                    </a:p>
                  </a:txBody>
                  <a:tcPr marL="7943" marR="7943" marT="5960" marB="0" anchor="b"/>
                </a:tc>
                <a:tc>
                  <a:txBody>
                    <a:bodyPr/>
                    <a:lstStyle/>
                    <a:p>
                      <a:pPr algn="l" fontAlgn="b"/>
                      <a:r>
                        <a:rPr lang="tr-TR" sz="1100" u="none" strike="noStrike">
                          <a:effectLst/>
                        </a:rPr>
                        <a:t>EPB-TBM</a:t>
                      </a:r>
                      <a:endParaRPr lang="tr-TR" sz="1100" b="0" i="0" u="none" strike="noStrike">
                        <a:effectLst/>
                        <a:latin typeface="Arial Tur"/>
                      </a:endParaRPr>
                    </a:p>
                  </a:txBody>
                  <a:tcPr marL="7943" marR="7943" marT="5960" marB="0" anchor="b"/>
                </a:tc>
                <a:tc>
                  <a:txBody>
                    <a:bodyPr/>
                    <a:lstStyle/>
                    <a:p>
                      <a:pPr algn="r" fontAlgn="b"/>
                      <a:r>
                        <a:rPr lang="tr-TR" sz="1100" u="none" strike="noStrike">
                          <a:effectLst/>
                        </a:rPr>
                        <a:t>20.05.2010</a:t>
                      </a:r>
                      <a:endParaRPr lang="tr-TR" sz="1100" b="0" i="0" u="none" strike="noStrike">
                        <a:effectLst/>
                        <a:latin typeface="Arial Tur"/>
                      </a:endParaRPr>
                    </a:p>
                  </a:txBody>
                  <a:tcPr marL="7943" marR="7943" marT="5960" marB="0" anchor="b"/>
                </a:tc>
                <a:tc>
                  <a:txBody>
                    <a:bodyPr/>
                    <a:lstStyle/>
                    <a:p>
                      <a:pPr algn="ctr" fontAlgn="b"/>
                      <a:r>
                        <a:rPr lang="tr-TR" sz="1100" u="none" strike="noStrike">
                          <a:effectLst/>
                        </a:rPr>
                        <a:t>0</a:t>
                      </a:r>
                      <a:endParaRPr lang="tr-TR" sz="1100" b="0" i="0" u="none" strike="noStrike">
                        <a:effectLst/>
                        <a:latin typeface="Arial Tur"/>
                      </a:endParaRPr>
                    </a:p>
                  </a:txBody>
                  <a:tcPr marL="7943" marR="7943" marT="5960" marB="0" anchor="b"/>
                </a:tc>
                <a:tc>
                  <a:txBody>
                    <a:bodyPr/>
                    <a:lstStyle/>
                    <a:p>
                      <a:pPr algn="l" fontAlgn="b"/>
                      <a:r>
                        <a:rPr lang="tr-TR" sz="1100" u="none" strike="noStrike" dirty="0" err="1">
                          <a:effectLst/>
                        </a:rPr>
                        <a:t>Copur</a:t>
                      </a:r>
                      <a:r>
                        <a:rPr lang="tr-TR" sz="1100" u="none" strike="noStrike" dirty="0">
                          <a:effectLst/>
                        </a:rPr>
                        <a:t> vd., 2012</a:t>
                      </a:r>
                      <a:endParaRPr lang="tr-TR" sz="1100" b="0" i="0" u="none" strike="noStrike" dirty="0">
                        <a:effectLst/>
                        <a:latin typeface="Arial Tur"/>
                      </a:endParaRPr>
                    </a:p>
                  </a:txBody>
                  <a:tcPr marL="7943" marR="7943" marT="5960" marB="0" anchor="b"/>
                </a:tc>
                <a:extLst>
                  <a:ext uri="{0D108BD9-81ED-4DB2-BD59-A6C34878D82A}">
                    <a16:rowId xmlns:a16="http://schemas.microsoft.com/office/drawing/2014/main" val="10012"/>
                  </a:ext>
                </a:extLst>
              </a:tr>
            </a:tbl>
          </a:graphicData>
        </a:graphic>
      </p:graphicFrame>
      <p:sp>
        <p:nvSpPr>
          <p:cNvPr id="6" name="Slayt Numarası Yer Tutucusu 5"/>
          <p:cNvSpPr>
            <a:spLocks noGrp="1"/>
          </p:cNvSpPr>
          <p:nvPr>
            <p:ph type="sldNum" sz="quarter" idx="12"/>
          </p:nvPr>
        </p:nvSpPr>
        <p:spPr/>
        <p:txBody>
          <a:bodyPr>
            <a:normAutofit/>
          </a:bodyPr>
          <a:lstStyle/>
          <a:p>
            <a:pPr>
              <a:defRPr/>
            </a:pPr>
            <a:fld id="{64B63CF7-9A3C-42CD-BE59-5570653A3A3D}" type="slidenum">
              <a:rPr lang="tr-TR" smtClean="0"/>
              <a:pPr>
                <a:defRPr/>
              </a:pPr>
              <a:t>50</a:t>
            </a:fld>
            <a:endParaRPr lang="tr-TR"/>
          </a:p>
        </p:txBody>
      </p:sp>
    </p:spTree>
    <p:extLst>
      <p:ext uri="{BB962C8B-B14F-4D97-AF65-F5344CB8AC3E}">
        <p14:creationId xmlns:p14="http://schemas.microsoft.com/office/powerpoint/2010/main" val="4008734234"/>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txBox="1">
            <a:spLocks noChangeArrowheads="1"/>
          </p:cNvSpPr>
          <p:nvPr/>
        </p:nvSpPr>
        <p:spPr>
          <a:xfrm>
            <a:off x="6857" y="2132857"/>
            <a:ext cx="5429239" cy="1566863"/>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lang="tr-T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lang="tr-T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lang="tr-T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lang="tr-T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lang="tr-T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None/>
              <a:defRPr kumimoji="0" lang="tr-T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lang="tr-T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lang="tr-T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lang="tr-TR" sz="1800" kern="1200" baseline="0">
                <a:solidFill>
                  <a:schemeClr val="tx1"/>
                </a:solidFill>
                <a:latin typeface="+mn-lt"/>
                <a:ea typeface="+mn-ea"/>
                <a:cs typeface="+mn-cs"/>
              </a:defRPr>
            </a:lvl9pPr>
          </a:lstStyle>
          <a:p>
            <a:pPr marL="609600" indent="-609600"/>
            <a:r>
              <a:rPr lang="tr-TR" sz="1500" dirty="0"/>
              <a:t>1 mm den küçük, (1mm-0.1 mikron) hava içinde </a:t>
            </a:r>
            <a:r>
              <a:rPr lang="tr-TR" sz="1500" b="1" dirty="0"/>
              <a:t>asılı</a:t>
            </a:r>
            <a:r>
              <a:rPr lang="tr-TR" sz="1500" dirty="0"/>
              <a:t> kalabilen parçacıklardır. </a:t>
            </a:r>
          </a:p>
          <a:p>
            <a:pPr marL="609600" indent="-609600"/>
            <a:r>
              <a:rPr lang="tr-TR" sz="1500" dirty="0"/>
              <a:t>100 mikrondan büyük tozlar artan bir hızla yere düşer.</a:t>
            </a:r>
          </a:p>
          <a:p>
            <a:pPr marL="609600" indent="-609600"/>
            <a:r>
              <a:rPr lang="tr-TR" sz="1500" dirty="0"/>
              <a:t>5-100 mikron arası sabit hızla düşer.</a:t>
            </a:r>
          </a:p>
          <a:p>
            <a:pPr marL="609600" indent="-609600"/>
            <a:r>
              <a:rPr lang="tr-TR" sz="1500" dirty="0"/>
              <a:t>0.1 mikronun altı asla yere düşmez.</a:t>
            </a:r>
          </a:p>
        </p:txBody>
      </p:sp>
      <p:pic>
        <p:nvPicPr>
          <p:cNvPr id="5" name="Picture 5" descr="DSC00021"/>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144748" y="2132857"/>
            <a:ext cx="3025511" cy="2269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lo 5"/>
          <p:cNvGraphicFramePr>
            <a:graphicFrameLocks noGrp="1"/>
          </p:cNvGraphicFramePr>
          <p:nvPr/>
        </p:nvGraphicFramePr>
        <p:xfrm>
          <a:off x="80963" y="3781426"/>
          <a:ext cx="2906712" cy="2017713"/>
        </p:xfrm>
        <a:graphic>
          <a:graphicData uri="http://schemas.openxmlformats.org/drawingml/2006/table">
            <a:tbl>
              <a:tblPr>
                <a:tableStyleId>{5C22544A-7EE6-4342-B048-85BDC9FD1C3A}</a:tableStyleId>
              </a:tblPr>
              <a:tblGrid>
                <a:gridCol w="1099805">
                  <a:extLst>
                    <a:ext uri="{9D8B030D-6E8A-4147-A177-3AD203B41FA5}">
                      <a16:colId xmlns:a16="http://schemas.microsoft.com/office/drawing/2014/main" val="20000"/>
                    </a:ext>
                  </a:extLst>
                </a:gridCol>
                <a:gridCol w="935610">
                  <a:extLst>
                    <a:ext uri="{9D8B030D-6E8A-4147-A177-3AD203B41FA5}">
                      <a16:colId xmlns:a16="http://schemas.microsoft.com/office/drawing/2014/main" val="20001"/>
                    </a:ext>
                  </a:extLst>
                </a:gridCol>
                <a:gridCol w="871297">
                  <a:extLst>
                    <a:ext uri="{9D8B030D-6E8A-4147-A177-3AD203B41FA5}">
                      <a16:colId xmlns:a16="http://schemas.microsoft.com/office/drawing/2014/main" val="20002"/>
                    </a:ext>
                  </a:extLst>
                </a:gridCol>
              </a:tblGrid>
              <a:tr h="497283">
                <a:tc>
                  <a:txBody>
                    <a:bodyPr/>
                    <a:lstStyle/>
                    <a:p>
                      <a:pPr algn="l" fontAlgn="b"/>
                      <a:r>
                        <a:rPr lang="tr-TR" sz="1500" u="none" strike="noStrike" dirty="0">
                          <a:solidFill>
                            <a:schemeClr val="tx1"/>
                          </a:solidFill>
                          <a:effectLst/>
                        </a:rPr>
                        <a:t>Çap (mikron)</a:t>
                      </a:r>
                      <a:endParaRPr lang="tr-TR" sz="1500" b="1" i="0" u="none" strike="noStrike" dirty="0">
                        <a:solidFill>
                          <a:schemeClr val="tx1"/>
                        </a:solidFill>
                        <a:effectLst/>
                        <a:latin typeface="Arial Tur"/>
                      </a:endParaRPr>
                    </a:p>
                  </a:txBody>
                  <a:tcPr marL="9524" marR="9524" marT="9527" marB="0" anchor="b">
                    <a:noFill/>
                  </a:tcPr>
                </a:tc>
                <a:tc gridSpan="2">
                  <a:txBody>
                    <a:bodyPr/>
                    <a:lstStyle/>
                    <a:p>
                      <a:pPr algn="ctr" fontAlgn="b"/>
                      <a:r>
                        <a:rPr lang="tr-TR" sz="1500" u="none" strike="noStrike" dirty="0">
                          <a:solidFill>
                            <a:schemeClr val="tx1"/>
                          </a:solidFill>
                          <a:effectLst/>
                        </a:rPr>
                        <a:t>1 m düşmesi için geçen süre</a:t>
                      </a:r>
                      <a:endParaRPr lang="tr-TR" sz="1500" b="1" i="0" u="none" strike="noStrike" dirty="0">
                        <a:solidFill>
                          <a:schemeClr val="tx1"/>
                        </a:solidFill>
                        <a:effectLst/>
                        <a:latin typeface="Arial Tur"/>
                      </a:endParaRPr>
                    </a:p>
                  </a:txBody>
                  <a:tcPr marL="9524" marR="9524" marT="9527" marB="0" anchor="b">
                    <a:noFill/>
                  </a:tcPr>
                </a:tc>
                <a:tc hMerge="1">
                  <a:txBody>
                    <a:bodyPr/>
                    <a:lstStyle/>
                    <a:p>
                      <a:endParaRPr lang="tr-TR"/>
                    </a:p>
                  </a:txBody>
                  <a:tcPr/>
                </a:tc>
                <a:extLst>
                  <a:ext uri="{0D108BD9-81ED-4DB2-BD59-A6C34878D82A}">
                    <a16:rowId xmlns:a16="http://schemas.microsoft.com/office/drawing/2014/main" val="10000"/>
                  </a:ext>
                </a:extLst>
              </a:tr>
              <a:tr h="253405">
                <a:tc>
                  <a:txBody>
                    <a:bodyPr/>
                    <a:lstStyle/>
                    <a:p>
                      <a:pPr algn="ctr" fontAlgn="b"/>
                      <a:r>
                        <a:rPr lang="tr-TR" sz="1500" u="none" strike="noStrike">
                          <a:solidFill>
                            <a:schemeClr val="tx1"/>
                          </a:solidFill>
                          <a:effectLst/>
                        </a:rPr>
                        <a:t>100</a:t>
                      </a:r>
                      <a:endParaRPr lang="tr-TR" sz="1500" b="0" i="0" u="none" strike="noStrike">
                        <a:solidFill>
                          <a:schemeClr val="tx1"/>
                        </a:solidFill>
                        <a:effectLst/>
                        <a:latin typeface="Arial Tur"/>
                      </a:endParaRPr>
                    </a:p>
                  </a:txBody>
                  <a:tcPr marL="9524" marR="9524" marT="9527" marB="0" anchor="b">
                    <a:noFill/>
                  </a:tcPr>
                </a:tc>
                <a:tc>
                  <a:txBody>
                    <a:bodyPr/>
                    <a:lstStyle/>
                    <a:p>
                      <a:pPr algn="ctr" fontAlgn="b"/>
                      <a:r>
                        <a:rPr lang="tr-TR" sz="1500" u="none" strike="noStrike" dirty="0">
                          <a:solidFill>
                            <a:schemeClr val="tx1"/>
                          </a:solidFill>
                          <a:effectLst/>
                        </a:rPr>
                        <a:t>1,3</a:t>
                      </a:r>
                      <a:endParaRPr lang="tr-TR" sz="1500" b="0" i="0" u="none" strike="noStrike" dirty="0">
                        <a:solidFill>
                          <a:schemeClr val="tx1"/>
                        </a:solidFill>
                        <a:effectLst/>
                        <a:latin typeface="Arial Tur"/>
                      </a:endParaRPr>
                    </a:p>
                  </a:txBody>
                  <a:tcPr marL="9524" marR="9524" marT="9527" marB="0" anchor="b">
                    <a:noFill/>
                  </a:tcPr>
                </a:tc>
                <a:tc>
                  <a:txBody>
                    <a:bodyPr/>
                    <a:lstStyle/>
                    <a:p>
                      <a:pPr algn="l" fontAlgn="b"/>
                      <a:r>
                        <a:rPr lang="tr-TR" sz="1500" u="none" strike="noStrike" dirty="0">
                          <a:solidFill>
                            <a:schemeClr val="tx1"/>
                          </a:solidFill>
                          <a:effectLst/>
                        </a:rPr>
                        <a:t>saniye</a:t>
                      </a:r>
                      <a:endParaRPr lang="tr-TR" sz="1500" b="0" i="0" u="none" strike="noStrike" dirty="0">
                        <a:solidFill>
                          <a:schemeClr val="tx1"/>
                        </a:solidFill>
                        <a:effectLst/>
                        <a:latin typeface="Arial Tur"/>
                      </a:endParaRPr>
                    </a:p>
                  </a:txBody>
                  <a:tcPr marL="9524" marR="9524" marT="9527" marB="0" anchor="b">
                    <a:noFill/>
                  </a:tcPr>
                </a:tc>
                <a:extLst>
                  <a:ext uri="{0D108BD9-81ED-4DB2-BD59-A6C34878D82A}">
                    <a16:rowId xmlns:a16="http://schemas.microsoft.com/office/drawing/2014/main" val="10001"/>
                  </a:ext>
                </a:extLst>
              </a:tr>
              <a:tr h="253405">
                <a:tc>
                  <a:txBody>
                    <a:bodyPr/>
                    <a:lstStyle/>
                    <a:p>
                      <a:pPr algn="ctr" fontAlgn="b"/>
                      <a:r>
                        <a:rPr lang="tr-TR" sz="1500" u="none" strike="noStrike">
                          <a:solidFill>
                            <a:schemeClr val="tx1"/>
                          </a:solidFill>
                          <a:effectLst/>
                        </a:rPr>
                        <a:t>10</a:t>
                      </a:r>
                      <a:endParaRPr lang="tr-TR" sz="1500" b="0" i="0" u="none" strike="noStrike">
                        <a:solidFill>
                          <a:schemeClr val="tx1"/>
                        </a:solidFill>
                        <a:effectLst/>
                        <a:latin typeface="Arial Tur"/>
                      </a:endParaRPr>
                    </a:p>
                  </a:txBody>
                  <a:tcPr marL="9524" marR="9524" marT="9527" marB="0" anchor="b">
                    <a:noFill/>
                  </a:tcPr>
                </a:tc>
                <a:tc>
                  <a:txBody>
                    <a:bodyPr/>
                    <a:lstStyle/>
                    <a:p>
                      <a:pPr algn="ctr" fontAlgn="b"/>
                      <a:r>
                        <a:rPr lang="tr-TR" sz="1500" u="none" strike="noStrike" dirty="0">
                          <a:solidFill>
                            <a:schemeClr val="tx1"/>
                          </a:solidFill>
                          <a:effectLst/>
                        </a:rPr>
                        <a:t>2,2</a:t>
                      </a:r>
                      <a:endParaRPr lang="tr-TR" sz="1500" b="0" i="0" u="none" strike="noStrike" dirty="0">
                        <a:solidFill>
                          <a:schemeClr val="tx1"/>
                        </a:solidFill>
                        <a:effectLst/>
                        <a:latin typeface="Arial Tur"/>
                      </a:endParaRPr>
                    </a:p>
                  </a:txBody>
                  <a:tcPr marL="9524" marR="9524" marT="9527" marB="0" anchor="b">
                    <a:noFill/>
                  </a:tcPr>
                </a:tc>
                <a:tc>
                  <a:txBody>
                    <a:bodyPr/>
                    <a:lstStyle/>
                    <a:p>
                      <a:pPr algn="l" fontAlgn="b"/>
                      <a:r>
                        <a:rPr lang="tr-TR" sz="1500" u="none" strike="noStrike" dirty="0">
                          <a:solidFill>
                            <a:schemeClr val="tx1"/>
                          </a:solidFill>
                          <a:effectLst/>
                        </a:rPr>
                        <a:t>dakika  </a:t>
                      </a:r>
                      <a:endParaRPr lang="tr-TR" sz="1500" b="0" i="0" u="none" strike="noStrike" dirty="0">
                        <a:solidFill>
                          <a:schemeClr val="tx1"/>
                        </a:solidFill>
                        <a:effectLst/>
                        <a:latin typeface="Arial Tur"/>
                      </a:endParaRPr>
                    </a:p>
                  </a:txBody>
                  <a:tcPr marL="9524" marR="9524" marT="9527" marB="0" anchor="b">
                    <a:noFill/>
                  </a:tcPr>
                </a:tc>
                <a:extLst>
                  <a:ext uri="{0D108BD9-81ED-4DB2-BD59-A6C34878D82A}">
                    <a16:rowId xmlns:a16="http://schemas.microsoft.com/office/drawing/2014/main" val="10002"/>
                  </a:ext>
                </a:extLst>
              </a:tr>
              <a:tr h="253405">
                <a:tc>
                  <a:txBody>
                    <a:bodyPr/>
                    <a:lstStyle/>
                    <a:p>
                      <a:pPr algn="ctr" fontAlgn="b"/>
                      <a:r>
                        <a:rPr lang="tr-TR" sz="1500" u="none" strike="noStrike">
                          <a:solidFill>
                            <a:schemeClr val="tx1"/>
                          </a:solidFill>
                          <a:effectLst/>
                        </a:rPr>
                        <a:t>5</a:t>
                      </a:r>
                      <a:endParaRPr lang="tr-TR" sz="1500" b="0" i="0" u="none" strike="noStrike">
                        <a:solidFill>
                          <a:schemeClr val="tx1"/>
                        </a:solidFill>
                        <a:effectLst/>
                        <a:latin typeface="Arial Tur"/>
                      </a:endParaRPr>
                    </a:p>
                  </a:txBody>
                  <a:tcPr marL="9524" marR="9524" marT="9527" marB="0" anchor="b">
                    <a:noFill/>
                  </a:tcPr>
                </a:tc>
                <a:tc>
                  <a:txBody>
                    <a:bodyPr/>
                    <a:lstStyle/>
                    <a:p>
                      <a:pPr algn="ctr" fontAlgn="b"/>
                      <a:r>
                        <a:rPr lang="tr-TR" sz="1500" u="none" strike="noStrike" dirty="0">
                          <a:solidFill>
                            <a:schemeClr val="tx1"/>
                          </a:solidFill>
                          <a:effectLst/>
                        </a:rPr>
                        <a:t>9</a:t>
                      </a:r>
                      <a:endParaRPr lang="tr-TR" sz="1500" b="0" i="0" u="none" strike="noStrike" dirty="0">
                        <a:solidFill>
                          <a:schemeClr val="tx1"/>
                        </a:solidFill>
                        <a:effectLst/>
                        <a:latin typeface="Arial Tur"/>
                      </a:endParaRPr>
                    </a:p>
                  </a:txBody>
                  <a:tcPr marL="9524" marR="9524" marT="9527" marB="0" anchor="b">
                    <a:noFill/>
                  </a:tcPr>
                </a:tc>
                <a:tc>
                  <a:txBody>
                    <a:bodyPr/>
                    <a:lstStyle/>
                    <a:p>
                      <a:pPr algn="l" fontAlgn="b"/>
                      <a:r>
                        <a:rPr lang="tr-TR" sz="1500" u="none" strike="noStrike" dirty="0">
                          <a:solidFill>
                            <a:schemeClr val="tx1"/>
                          </a:solidFill>
                          <a:effectLst/>
                        </a:rPr>
                        <a:t>dakika  </a:t>
                      </a:r>
                      <a:endParaRPr lang="tr-TR" sz="1500" b="0" i="0" u="none" strike="noStrike" dirty="0">
                        <a:solidFill>
                          <a:schemeClr val="tx1"/>
                        </a:solidFill>
                        <a:effectLst/>
                        <a:latin typeface="Arial Tur"/>
                      </a:endParaRPr>
                    </a:p>
                  </a:txBody>
                  <a:tcPr marL="9524" marR="9524" marT="9527" marB="0" anchor="b">
                    <a:noFill/>
                  </a:tcPr>
                </a:tc>
                <a:extLst>
                  <a:ext uri="{0D108BD9-81ED-4DB2-BD59-A6C34878D82A}">
                    <a16:rowId xmlns:a16="http://schemas.microsoft.com/office/drawing/2014/main" val="10003"/>
                  </a:ext>
                </a:extLst>
              </a:tr>
              <a:tr h="253405">
                <a:tc>
                  <a:txBody>
                    <a:bodyPr/>
                    <a:lstStyle/>
                    <a:p>
                      <a:pPr algn="ctr" fontAlgn="b"/>
                      <a:r>
                        <a:rPr lang="tr-TR" sz="1500" u="none" strike="noStrike">
                          <a:solidFill>
                            <a:schemeClr val="tx1"/>
                          </a:solidFill>
                          <a:effectLst/>
                        </a:rPr>
                        <a:t>1</a:t>
                      </a:r>
                      <a:endParaRPr lang="tr-TR" sz="1500" b="0" i="0" u="none" strike="noStrike">
                        <a:solidFill>
                          <a:schemeClr val="tx1"/>
                        </a:solidFill>
                        <a:effectLst/>
                        <a:latin typeface="Arial Tur"/>
                      </a:endParaRPr>
                    </a:p>
                  </a:txBody>
                  <a:tcPr marL="9524" marR="9524" marT="9527" marB="0" anchor="b">
                    <a:noFill/>
                  </a:tcPr>
                </a:tc>
                <a:tc>
                  <a:txBody>
                    <a:bodyPr/>
                    <a:lstStyle/>
                    <a:p>
                      <a:pPr algn="ctr" fontAlgn="b"/>
                      <a:r>
                        <a:rPr lang="tr-TR" sz="1500" u="none" strike="noStrike" dirty="0">
                          <a:solidFill>
                            <a:schemeClr val="tx1"/>
                          </a:solidFill>
                          <a:effectLst/>
                        </a:rPr>
                        <a:t>3</a:t>
                      </a:r>
                      <a:endParaRPr lang="tr-TR" sz="1500" b="0" i="0" u="none" strike="noStrike" dirty="0">
                        <a:solidFill>
                          <a:schemeClr val="tx1"/>
                        </a:solidFill>
                        <a:effectLst/>
                        <a:latin typeface="Arial Tur"/>
                      </a:endParaRPr>
                    </a:p>
                  </a:txBody>
                  <a:tcPr marL="9524" marR="9524" marT="9527" marB="0" anchor="b">
                    <a:noFill/>
                  </a:tcPr>
                </a:tc>
                <a:tc>
                  <a:txBody>
                    <a:bodyPr/>
                    <a:lstStyle/>
                    <a:p>
                      <a:pPr algn="l" fontAlgn="b"/>
                      <a:r>
                        <a:rPr lang="tr-TR" sz="1500" u="none" strike="noStrike">
                          <a:solidFill>
                            <a:schemeClr val="tx1"/>
                          </a:solidFill>
                          <a:effectLst/>
                        </a:rPr>
                        <a:t>saat</a:t>
                      </a:r>
                      <a:endParaRPr lang="tr-TR" sz="1500" b="0" i="0" u="none" strike="noStrike">
                        <a:solidFill>
                          <a:schemeClr val="tx1"/>
                        </a:solidFill>
                        <a:effectLst/>
                        <a:latin typeface="Arial Tur"/>
                      </a:endParaRPr>
                    </a:p>
                  </a:txBody>
                  <a:tcPr marL="9524" marR="9524" marT="9527" marB="0" anchor="b">
                    <a:noFill/>
                  </a:tcPr>
                </a:tc>
                <a:extLst>
                  <a:ext uri="{0D108BD9-81ED-4DB2-BD59-A6C34878D82A}">
                    <a16:rowId xmlns:a16="http://schemas.microsoft.com/office/drawing/2014/main" val="10004"/>
                  </a:ext>
                </a:extLst>
              </a:tr>
              <a:tr h="253405">
                <a:tc>
                  <a:txBody>
                    <a:bodyPr/>
                    <a:lstStyle/>
                    <a:p>
                      <a:pPr algn="ctr" fontAlgn="b"/>
                      <a:r>
                        <a:rPr lang="tr-TR" sz="1500" u="none" strike="noStrike">
                          <a:solidFill>
                            <a:schemeClr val="tx1"/>
                          </a:solidFill>
                          <a:effectLst/>
                        </a:rPr>
                        <a:t>0,5</a:t>
                      </a:r>
                      <a:endParaRPr lang="tr-TR" sz="1500" b="0" i="0" u="none" strike="noStrike">
                        <a:solidFill>
                          <a:schemeClr val="tx1"/>
                        </a:solidFill>
                        <a:effectLst/>
                        <a:latin typeface="Arial Tur"/>
                      </a:endParaRPr>
                    </a:p>
                  </a:txBody>
                  <a:tcPr marL="9524" marR="9524" marT="9527" marB="0" anchor="b">
                    <a:noFill/>
                  </a:tcPr>
                </a:tc>
                <a:tc>
                  <a:txBody>
                    <a:bodyPr/>
                    <a:lstStyle/>
                    <a:p>
                      <a:pPr algn="ctr" fontAlgn="b"/>
                      <a:r>
                        <a:rPr lang="tr-TR" sz="1500" u="none" strike="noStrike" dirty="0">
                          <a:solidFill>
                            <a:schemeClr val="tx1"/>
                          </a:solidFill>
                          <a:effectLst/>
                        </a:rPr>
                        <a:t>11</a:t>
                      </a:r>
                      <a:endParaRPr lang="tr-TR" sz="1500" b="0" i="0" u="none" strike="noStrike" dirty="0">
                        <a:solidFill>
                          <a:schemeClr val="tx1"/>
                        </a:solidFill>
                        <a:effectLst/>
                        <a:latin typeface="Arial Tur"/>
                      </a:endParaRPr>
                    </a:p>
                  </a:txBody>
                  <a:tcPr marL="9524" marR="9524" marT="9527" marB="0" anchor="b">
                    <a:noFill/>
                  </a:tcPr>
                </a:tc>
                <a:tc>
                  <a:txBody>
                    <a:bodyPr/>
                    <a:lstStyle/>
                    <a:p>
                      <a:pPr algn="l" fontAlgn="b"/>
                      <a:r>
                        <a:rPr lang="tr-TR" sz="1500" u="none" strike="noStrike">
                          <a:solidFill>
                            <a:schemeClr val="tx1"/>
                          </a:solidFill>
                          <a:effectLst/>
                        </a:rPr>
                        <a:t>saat</a:t>
                      </a:r>
                      <a:endParaRPr lang="tr-TR" sz="1500" b="0" i="0" u="none" strike="noStrike">
                        <a:solidFill>
                          <a:schemeClr val="tx1"/>
                        </a:solidFill>
                        <a:effectLst/>
                        <a:latin typeface="Arial Tur"/>
                      </a:endParaRPr>
                    </a:p>
                  </a:txBody>
                  <a:tcPr marL="9524" marR="9524" marT="9527" marB="0" anchor="b">
                    <a:noFill/>
                  </a:tcPr>
                </a:tc>
                <a:extLst>
                  <a:ext uri="{0D108BD9-81ED-4DB2-BD59-A6C34878D82A}">
                    <a16:rowId xmlns:a16="http://schemas.microsoft.com/office/drawing/2014/main" val="10005"/>
                  </a:ext>
                </a:extLst>
              </a:tr>
              <a:tr h="253405">
                <a:tc>
                  <a:txBody>
                    <a:bodyPr/>
                    <a:lstStyle/>
                    <a:p>
                      <a:pPr algn="ctr" fontAlgn="b"/>
                      <a:r>
                        <a:rPr lang="tr-TR" sz="1500" u="none" strike="noStrike">
                          <a:solidFill>
                            <a:schemeClr val="tx1"/>
                          </a:solidFill>
                          <a:effectLst/>
                        </a:rPr>
                        <a:t>0,2</a:t>
                      </a:r>
                      <a:endParaRPr lang="tr-TR" sz="1500" b="0" i="0" u="none" strike="noStrike">
                        <a:solidFill>
                          <a:schemeClr val="tx1"/>
                        </a:solidFill>
                        <a:effectLst/>
                        <a:latin typeface="Arial Tur"/>
                      </a:endParaRPr>
                    </a:p>
                  </a:txBody>
                  <a:tcPr marL="9524" marR="9524" marT="9527" marB="0" anchor="b">
                    <a:noFill/>
                  </a:tcPr>
                </a:tc>
                <a:tc>
                  <a:txBody>
                    <a:bodyPr/>
                    <a:lstStyle/>
                    <a:p>
                      <a:pPr algn="ctr" fontAlgn="b"/>
                      <a:r>
                        <a:rPr lang="tr-TR" sz="1500" u="none" strike="noStrike" dirty="0">
                          <a:solidFill>
                            <a:schemeClr val="tx1"/>
                          </a:solidFill>
                          <a:effectLst/>
                        </a:rPr>
                        <a:t>46</a:t>
                      </a:r>
                      <a:endParaRPr lang="tr-TR" sz="1500" b="0" i="0" u="none" strike="noStrike" dirty="0">
                        <a:solidFill>
                          <a:schemeClr val="tx1"/>
                        </a:solidFill>
                        <a:effectLst/>
                        <a:latin typeface="Arial Tur"/>
                      </a:endParaRPr>
                    </a:p>
                  </a:txBody>
                  <a:tcPr marL="9524" marR="9524" marT="9527" marB="0" anchor="b">
                    <a:noFill/>
                  </a:tcPr>
                </a:tc>
                <a:tc>
                  <a:txBody>
                    <a:bodyPr/>
                    <a:lstStyle/>
                    <a:p>
                      <a:pPr algn="l" fontAlgn="b"/>
                      <a:r>
                        <a:rPr lang="tr-TR" sz="1500" u="none" strike="noStrike" dirty="0">
                          <a:solidFill>
                            <a:schemeClr val="tx1"/>
                          </a:solidFill>
                          <a:effectLst/>
                        </a:rPr>
                        <a:t>saat</a:t>
                      </a:r>
                      <a:endParaRPr lang="tr-TR" sz="1500" b="0" i="0" u="none" strike="noStrike" dirty="0">
                        <a:solidFill>
                          <a:schemeClr val="tx1"/>
                        </a:solidFill>
                        <a:effectLst/>
                        <a:latin typeface="Arial Tur"/>
                      </a:endParaRPr>
                    </a:p>
                  </a:txBody>
                  <a:tcPr marL="9524" marR="9524" marT="9527" marB="0" anchor="b">
                    <a:noFill/>
                  </a:tcPr>
                </a:tc>
                <a:extLst>
                  <a:ext uri="{0D108BD9-81ED-4DB2-BD59-A6C34878D82A}">
                    <a16:rowId xmlns:a16="http://schemas.microsoft.com/office/drawing/2014/main" val="10006"/>
                  </a:ext>
                </a:extLst>
              </a:tr>
            </a:tbl>
          </a:graphicData>
        </a:graphic>
      </p:graphicFrame>
      <p:sp>
        <p:nvSpPr>
          <p:cNvPr id="7" name="Rectangle 3"/>
          <p:cNvSpPr txBox="1">
            <a:spLocks noChangeArrowheads="1"/>
          </p:cNvSpPr>
          <p:nvPr/>
        </p:nvSpPr>
        <p:spPr bwMode="auto">
          <a:xfrm>
            <a:off x="3563888" y="4581129"/>
            <a:ext cx="5462354"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18288"/>
          <a:lstStyle>
            <a:lvl1pPr marL="609600" indent="-609600"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20000"/>
              </a:spcBef>
              <a:buClr>
                <a:srgbClr val="FFFFFF"/>
              </a:buClr>
              <a:buSzPct val="95000"/>
              <a:buFont typeface="Wingdings 2" pitchFamily="18" charset="2"/>
              <a:buNone/>
            </a:pPr>
            <a:r>
              <a:rPr lang="tr-TR" sz="1500" dirty="0">
                <a:solidFill>
                  <a:srgbClr val="00B0F0"/>
                </a:solidFill>
              </a:rPr>
              <a:t>Havanın </a:t>
            </a:r>
            <a:r>
              <a:rPr lang="tr-TR" sz="1500" dirty="0" err="1">
                <a:solidFill>
                  <a:srgbClr val="00B0F0"/>
                </a:solidFill>
              </a:rPr>
              <a:t>tozluluğu</a:t>
            </a:r>
            <a:r>
              <a:rPr lang="tr-TR" sz="1500" dirty="0">
                <a:solidFill>
                  <a:srgbClr val="00B0F0"/>
                </a:solidFill>
              </a:rPr>
              <a:t> iki şekilde ifade edilebilir;</a:t>
            </a:r>
          </a:p>
          <a:p>
            <a:pPr marL="0" indent="0" eaLnBrk="1" hangingPunct="1">
              <a:spcBef>
                <a:spcPct val="20000"/>
              </a:spcBef>
              <a:buClr>
                <a:srgbClr val="FFFFFF"/>
              </a:buClr>
              <a:buSzPct val="95000"/>
            </a:pPr>
            <a:r>
              <a:rPr lang="tr-TR" sz="1500" dirty="0">
                <a:solidFill>
                  <a:srgbClr val="00B0F0"/>
                </a:solidFill>
              </a:rPr>
              <a:t>1 m³ hava içindeki tozun mg olarak ağırlığı (mg/m³) (</a:t>
            </a:r>
            <a:r>
              <a:rPr lang="tr-TR" sz="1500" dirty="0" err="1">
                <a:solidFill>
                  <a:srgbClr val="00B0F0"/>
                </a:solidFill>
              </a:rPr>
              <a:t>gravimetrik</a:t>
            </a:r>
            <a:r>
              <a:rPr lang="tr-TR" sz="1500" dirty="0">
                <a:solidFill>
                  <a:srgbClr val="00B0F0"/>
                </a:solidFill>
              </a:rPr>
              <a:t> yöntem)</a:t>
            </a:r>
          </a:p>
          <a:p>
            <a:pPr marL="0" indent="0" eaLnBrk="1" hangingPunct="1">
              <a:spcBef>
                <a:spcPct val="20000"/>
              </a:spcBef>
              <a:buClr>
                <a:srgbClr val="FFFFFF"/>
              </a:buClr>
              <a:buSzPct val="95000"/>
            </a:pPr>
            <a:r>
              <a:rPr lang="tr-TR" sz="1500" dirty="0">
                <a:solidFill>
                  <a:srgbClr val="00B0F0"/>
                </a:solidFill>
              </a:rPr>
              <a:t>1 cm³ hava içindeki toz parçacıklarının sayısı (sayısal yöntem)</a:t>
            </a:r>
          </a:p>
        </p:txBody>
      </p:sp>
      <p:sp>
        <p:nvSpPr>
          <p:cNvPr id="8" name="Başlık 1"/>
          <p:cNvSpPr>
            <a:spLocks noGrp="1"/>
          </p:cNvSpPr>
          <p:nvPr>
            <p:ph type="title"/>
          </p:nvPr>
        </p:nvSpPr>
        <p:spPr>
          <a:xfrm>
            <a:off x="609600" y="975360"/>
            <a:ext cx="8153400" cy="1005840"/>
          </a:xfrm>
        </p:spPr>
        <p:txBody>
          <a:bodyPr>
            <a:normAutofit/>
          </a:bodyPr>
          <a:lstStyle/>
          <a:p>
            <a:r>
              <a:rPr lang="tr-TR" sz="1800" dirty="0"/>
              <a:t>Ocak Tozları</a:t>
            </a:r>
          </a:p>
        </p:txBody>
      </p:sp>
    </p:spTree>
    <p:extLst>
      <p:ext uri="{BB962C8B-B14F-4D97-AF65-F5344CB8AC3E}">
        <p14:creationId xmlns:p14="http://schemas.microsoft.com/office/powerpoint/2010/main" val="37216686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362" name="Picture 7" descr="DSC00015"/>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85725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tangle 3"/>
          <p:cNvSpPr>
            <a:spLocks noGrp="1" noChangeArrowheads="1"/>
          </p:cNvSpPr>
          <p:nvPr>
            <p:ph type="body" sz="half" idx="1"/>
          </p:nvPr>
        </p:nvSpPr>
        <p:spPr>
          <a:xfrm>
            <a:off x="0" y="1124744"/>
            <a:ext cx="4038600" cy="4464496"/>
          </a:xfrm>
        </p:spPr>
        <p:txBody>
          <a:bodyPr>
            <a:normAutofit/>
          </a:bodyPr>
          <a:lstStyle/>
          <a:p>
            <a:pPr marL="609600" indent="-609600">
              <a:buNone/>
            </a:pPr>
            <a:r>
              <a:rPr lang="tr-TR" sz="2000" b="1" dirty="0">
                <a:solidFill>
                  <a:schemeClr val="folHlink"/>
                </a:solidFill>
              </a:rPr>
              <a:t>Tozdan korunma yolları</a:t>
            </a:r>
          </a:p>
          <a:p>
            <a:pPr marL="609600" indent="-609600">
              <a:buFontTx/>
              <a:buAutoNum type="arabicPeriod"/>
            </a:pPr>
            <a:r>
              <a:rPr lang="tr-TR" sz="1800" dirty="0">
                <a:solidFill>
                  <a:schemeClr val="bg1"/>
                </a:solidFill>
              </a:rPr>
              <a:t>Havada asılı tozun yok edilmesi.</a:t>
            </a:r>
          </a:p>
          <a:p>
            <a:pPr marL="609600" indent="-609600">
              <a:buFontTx/>
              <a:buAutoNum type="arabicPeriod"/>
            </a:pPr>
            <a:r>
              <a:rPr lang="tr-TR" sz="1800" dirty="0">
                <a:solidFill>
                  <a:schemeClr val="bg1"/>
                </a:solidFill>
              </a:rPr>
              <a:t>Tozun oluşumunu kaynağında engellemek.</a:t>
            </a:r>
          </a:p>
          <a:p>
            <a:pPr marL="609600" indent="-609600">
              <a:buFontTx/>
              <a:buAutoNum type="arabicPeriod"/>
            </a:pPr>
            <a:r>
              <a:rPr lang="tr-TR" sz="1800" dirty="0">
                <a:solidFill>
                  <a:schemeClr val="bg1"/>
                </a:solidFill>
              </a:rPr>
              <a:t>Tane boyu 5 mikronun altında olan tozu azaltmak.</a:t>
            </a:r>
          </a:p>
          <a:p>
            <a:pPr marL="609600" indent="-609600">
              <a:buFontTx/>
              <a:buAutoNum type="arabicPeriod"/>
            </a:pPr>
            <a:r>
              <a:rPr lang="tr-TR" sz="1800" dirty="0">
                <a:solidFill>
                  <a:schemeClr val="bg1"/>
                </a:solidFill>
              </a:rPr>
              <a:t>Havadaki toz elverişli yöntemlerle çöktürmeye çalışmak.</a:t>
            </a:r>
          </a:p>
          <a:p>
            <a:pPr marL="609600" indent="-609600">
              <a:buFontTx/>
              <a:buAutoNum type="arabicPeriod"/>
            </a:pPr>
            <a:r>
              <a:rPr lang="tr-TR" sz="1800" dirty="0">
                <a:solidFill>
                  <a:schemeClr val="bg1"/>
                </a:solidFill>
              </a:rPr>
              <a:t>Tozu fazla hava göndererek seyrekleştirmek.</a:t>
            </a:r>
          </a:p>
          <a:p>
            <a:pPr marL="609600" indent="-609600">
              <a:buFontTx/>
              <a:buAutoNum type="arabicPeriod"/>
            </a:pPr>
            <a:r>
              <a:rPr lang="tr-TR" sz="1800" dirty="0">
                <a:solidFill>
                  <a:schemeClr val="bg1"/>
                </a:solidFill>
              </a:rPr>
              <a:t>İşçiyi mümkün mertebe emici havalı ortamlarda çalıştırmak.</a:t>
            </a:r>
          </a:p>
          <a:p>
            <a:pPr marL="609600" indent="-609600">
              <a:buFontTx/>
              <a:buAutoNum type="arabicPeriod"/>
            </a:pPr>
            <a:endParaRPr lang="tr-TR" sz="1800" dirty="0">
              <a:solidFill>
                <a:schemeClr val="bg1"/>
              </a:solidFill>
            </a:endParaRPr>
          </a:p>
          <a:p>
            <a:pPr marL="609600" indent="-609600">
              <a:buFontTx/>
              <a:buAutoNum type="arabicPeriod"/>
            </a:pPr>
            <a:endParaRPr lang="tr-TR" sz="1800" dirty="0">
              <a:solidFill>
                <a:schemeClr val="bg1"/>
              </a:solidFill>
            </a:endParaRPr>
          </a:p>
          <a:p>
            <a:pPr marL="609600" indent="-609600">
              <a:buNone/>
            </a:pPr>
            <a:endParaRPr lang="tr-TR" sz="1800" dirty="0"/>
          </a:p>
        </p:txBody>
      </p:sp>
    </p:spTree>
    <p:extLst>
      <p:ext uri="{BB962C8B-B14F-4D97-AF65-F5344CB8AC3E}">
        <p14:creationId xmlns:p14="http://schemas.microsoft.com/office/powerpoint/2010/main" val="33298618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sz="2000" dirty="0"/>
              <a:t>Kömür tozu</a:t>
            </a:r>
          </a:p>
        </p:txBody>
      </p:sp>
      <p:sp>
        <p:nvSpPr>
          <p:cNvPr id="3" name="İçerik Yer Tutucusu 2"/>
          <p:cNvSpPr>
            <a:spLocks noGrp="1"/>
          </p:cNvSpPr>
          <p:nvPr>
            <p:ph sz="quarter" idx="4294967295"/>
          </p:nvPr>
        </p:nvSpPr>
        <p:spPr>
          <a:xfrm>
            <a:off x="179512" y="2204865"/>
            <a:ext cx="3024336" cy="1296145"/>
          </a:xfrm>
        </p:spPr>
        <p:txBody>
          <a:bodyPr>
            <a:normAutofit/>
          </a:bodyPr>
          <a:lstStyle/>
          <a:p>
            <a:r>
              <a:rPr lang="tr-TR" sz="1500" dirty="0"/>
              <a:t>Tane büyüklüğü 0.3 mikrondan küçük olanlar toz olarak kabul edilir.</a:t>
            </a:r>
            <a:br>
              <a:rPr lang="tr-TR" sz="1500" dirty="0"/>
            </a:br>
            <a:r>
              <a:rPr lang="tr-TR" sz="1500" dirty="0"/>
              <a:t>Tane boyu 75 mikronun altı ince toz sınıfına girer.</a:t>
            </a:r>
          </a:p>
        </p:txBody>
      </p:sp>
      <p:sp>
        <p:nvSpPr>
          <p:cNvPr id="4" name="İçerik Yer Tutucusu 3"/>
          <p:cNvSpPr>
            <a:spLocks noGrp="1"/>
          </p:cNvSpPr>
          <p:nvPr>
            <p:ph sz="quarter" idx="4294967295"/>
          </p:nvPr>
        </p:nvSpPr>
        <p:spPr>
          <a:xfrm>
            <a:off x="3563889" y="2276873"/>
            <a:ext cx="5455245" cy="3268625"/>
          </a:xfrm>
        </p:spPr>
        <p:txBody>
          <a:bodyPr>
            <a:normAutofit lnSpcReduction="10000"/>
          </a:bodyPr>
          <a:lstStyle/>
          <a:p>
            <a:pPr marL="0" indent="0">
              <a:lnSpc>
                <a:spcPct val="80000"/>
              </a:lnSpc>
              <a:buNone/>
            </a:pPr>
            <a:r>
              <a:rPr lang="tr-TR" sz="1600" dirty="0">
                <a:solidFill>
                  <a:srgbClr val="FF0000"/>
                </a:solidFill>
              </a:rPr>
              <a:t>Kömür tozu patlamasını etkileyen faktörler</a:t>
            </a:r>
          </a:p>
          <a:p>
            <a:pPr marL="609600" indent="-609600">
              <a:lnSpc>
                <a:spcPct val="80000"/>
              </a:lnSpc>
              <a:buFontTx/>
              <a:buAutoNum type="arabicPeriod"/>
            </a:pPr>
            <a:r>
              <a:rPr lang="tr-TR" sz="1600" dirty="0"/>
              <a:t>Tozun tane büyüklüğü : 10-830 mikron</a:t>
            </a:r>
          </a:p>
          <a:p>
            <a:pPr marL="609600" indent="-609600">
              <a:lnSpc>
                <a:spcPct val="80000"/>
              </a:lnSpc>
              <a:buFontTx/>
              <a:buAutoNum type="arabicPeriod"/>
            </a:pPr>
            <a:r>
              <a:rPr lang="tr-TR" sz="1600" dirty="0"/>
              <a:t>Tozun kimyasal yapısı : </a:t>
            </a:r>
          </a:p>
          <a:p>
            <a:pPr marL="609600" indent="-609600">
              <a:lnSpc>
                <a:spcPct val="80000"/>
              </a:lnSpc>
              <a:buNone/>
            </a:pPr>
            <a:r>
              <a:rPr lang="tr-TR" sz="1600" dirty="0"/>
              <a:t>	Uçucu madde % 10 dan azsa patlama olmaz</a:t>
            </a:r>
          </a:p>
          <a:p>
            <a:pPr marL="609600" indent="-609600">
              <a:lnSpc>
                <a:spcPct val="80000"/>
              </a:lnSpc>
              <a:buNone/>
            </a:pPr>
            <a:r>
              <a:rPr lang="tr-TR" sz="1600" dirty="0"/>
              <a:t>	% 10-15 arası patlama ihtimali zayıf</a:t>
            </a:r>
          </a:p>
          <a:p>
            <a:pPr marL="609600" indent="-609600">
              <a:lnSpc>
                <a:spcPct val="80000"/>
              </a:lnSpc>
              <a:buNone/>
            </a:pPr>
            <a:r>
              <a:rPr lang="tr-TR" sz="1600" dirty="0"/>
              <a:t>	% 15 den yukarı patlama özelliği hızla artar.</a:t>
            </a:r>
          </a:p>
          <a:p>
            <a:pPr marL="609600" indent="-609600">
              <a:lnSpc>
                <a:spcPct val="80000"/>
              </a:lnSpc>
              <a:buNone/>
            </a:pPr>
            <a:r>
              <a:rPr lang="tr-TR" sz="1600" dirty="0"/>
              <a:t>	Uçucu madde=Uçucu madde/(uçucu </a:t>
            </a:r>
            <a:r>
              <a:rPr lang="tr-TR" sz="1600" dirty="0" err="1"/>
              <a:t>madde+sabit</a:t>
            </a:r>
            <a:r>
              <a:rPr lang="tr-TR" sz="1600" dirty="0"/>
              <a:t> karbon)</a:t>
            </a:r>
          </a:p>
          <a:p>
            <a:pPr marL="609600" indent="-609600">
              <a:lnSpc>
                <a:spcPct val="80000"/>
              </a:lnSpc>
              <a:buFontTx/>
              <a:buAutoNum type="arabicPeriod" startAt="3"/>
            </a:pPr>
            <a:r>
              <a:rPr lang="tr-TR" sz="1600" dirty="0"/>
              <a:t>Toz yoğunluğu : </a:t>
            </a:r>
          </a:p>
          <a:p>
            <a:pPr marL="609600" indent="-609600">
              <a:lnSpc>
                <a:spcPct val="80000"/>
              </a:lnSpc>
              <a:buNone/>
            </a:pPr>
            <a:r>
              <a:rPr lang="tr-TR" sz="1600" dirty="0"/>
              <a:t>	60-70 gr/m3 patlayabilir</a:t>
            </a:r>
          </a:p>
          <a:p>
            <a:pPr marL="609600" indent="-609600">
              <a:lnSpc>
                <a:spcPct val="80000"/>
              </a:lnSpc>
              <a:buNone/>
            </a:pPr>
            <a:r>
              <a:rPr lang="tr-TR" sz="1600" dirty="0"/>
              <a:t>4.	Metan varlığı</a:t>
            </a:r>
          </a:p>
          <a:p>
            <a:endParaRPr lang="tr-TR" sz="1600" dirty="0"/>
          </a:p>
        </p:txBody>
      </p:sp>
      <p:pic>
        <p:nvPicPr>
          <p:cNvPr id="5" name="Picture 4"/>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67544" y="3356992"/>
            <a:ext cx="1902358" cy="2138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İçerik Yer Tutucusu 4"/>
          <p:cNvSpPr txBox="1">
            <a:spLocks/>
          </p:cNvSpPr>
          <p:nvPr/>
        </p:nvSpPr>
        <p:spPr>
          <a:xfrm>
            <a:off x="80564" y="5512038"/>
            <a:ext cx="3087490" cy="360943"/>
          </a:xfrm>
          <a:prstGeom prst="rect">
            <a:avLst/>
          </a:prstGeom>
        </p:spPr>
        <p:txBody>
          <a:bodyPr/>
          <a:lstStyle>
            <a:lvl1pPr marL="320040" indent="-320040" algn="l" rtl="0" eaLnBrk="1" latinLnBrk="0" hangingPunct="1">
              <a:spcBef>
                <a:spcPts val="700"/>
              </a:spcBef>
              <a:buClr>
                <a:schemeClr val="accent2"/>
              </a:buClr>
              <a:buSzPct val="60000"/>
              <a:buFont typeface="Wingdings"/>
              <a:buChar char=""/>
              <a:defRPr kumimoji="0" lang="tr-T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lang="tr-T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lang="tr-T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lang="tr-T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lang="tr-T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None/>
              <a:defRPr kumimoji="0" lang="tr-T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lang="tr-T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lang="tr-T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lang="tr-TR" sz="1800" kern="1200" baseline="0">
                <a:solidFill>
                  <a:schemeClr val="tx1"/>
                </a:solidFill>
                <a:latin typeface="+mn-lt"/>
                <a:ea typeface="+mn-ea"/>
                <a:cs typeface="+mn-cs"/>
              </a:defRPr>
            </a:lvl9pPr>
          </a:lstStyle>
          <a:p>
            <a:pPr marL="0" indent="0">
              <a:buNone/>
            </a:pPr>
            <a:r>
              <a:rPr lang="tr-TR" sz="1300" dirty="0">
                <a:solidFill>
                  <a:srgbClr val="FF0000"/>
                </a:solidFill>
              </a:rPr>
              <a:t>Metan-Kömür tozu karışımının patlama sınırları</a:t>
            </a:r>
          </a:p>
        </p:txBody>
      </p:sp>
    </p:spTree>
    <p:extLst>
      <p:ext uri="{BB962C8B-B14F-4D97-AF65-F5344CB8AC3E}">
        <p14:creationId xmlns:p14="http://schemas.microsoft.com/office/powerpoint/2010/main" val="23629174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1506" name="Picture 10" descr="DSC00030"/>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85725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Rectangle 2"/>
          <p:cNvSpPr>
            <a:spLocks noGrp="1" noChangeArrowheads="1"/>
          </p:cNvSpPr>
          <p:nvPr>
            <p:ph type="title"/>
          </p:nvPr>
        </p:nvSpPr>
        <p:spPr>
          <a:xfrm>
            <a:off x="381000" y="857250"/>
            <a:ext cx="8229600" cy="365522"/>
          </a:xfrm>
        </p:spPr>
        <p:txBody>
          <a:bodyPr>
            <a:normAutofit fontScale="90000"/>
          </a:bodyPr>
          <a:lstStyle/>
          <a:p>
            <a:pPr eaLnBrk="1" hangingPunct="1"/>
            <a:r>
              <a:rPr lang="tr-TR" sz="2400" dirty="0">
                <a:solidFill>
                  <a:schemeClr val="bg1"/>
                </a:solidFill>
              </a:rPr>
              <a:t>Kömür tozu patlamalarının önlenmesi</a:t>
            </a:r>
          </a:p>
        </p:txBody>
      </p:sp>
      <p:sp>
        <p:nvSpPr>
          <p:cNvPr id="21508" name="Rectangle 6"/>
          <p:cNvSpPr>
            <a:spLocks noGrp="1" noChangeArrowheads="1"/>
          </p:cNvSpPr>
          <p:nvPr>
            <p:ph type="body" idx="1"/>
          </p:nvPr>
        </p:nvSpPr>
        <p:spPr>
          <a:xfrm>
            <a:off x="0" y="1257300"/>
            <a:ext cx="4953000" cy="2343150"/>
          </a:xfrm>
        </p:spPr>
        <p:txBody>
          <a:bodyPr>
            <a:normAutofit fontScale="77500" lnSpcReduction="20000"/>
          </a:bodyPr>
          <a:lstStyle/>
          <a:p>
            <a:pPr marL="609600" indent="-609600">
              <a:lnSpc>
                <a:spcPct val="80000"/>
              </a:lnSpc>
              <a:buFontTx/>
              <a:buAutoNum type="arabicPeriod"/>
            </a:pPr>
            <a:r>
              <a:rPr lang="tr-TR" sz="2000" dirty="0">
                <a:solidFill>
                  <a:schemeClr val="bg1"/>
                </a:solidFill>
              </a:rPr>
              <a:t>Tozun yerinde oluşumunun engellenmesi</a:t>
            </a:r>
          </a:p>
          <a:p>
            <a:pPr marL="609600" indent="-609600">
              <a:lnSpc>
                <a:spcPct val="80000"/>
              </a:lnSpc>
              <a:buFontTx/>
              <a:buAutoNum type="arabicPeriod"/>
            </a:pPr>
            <a:r>
              <a:rPr lang="tr-TR" sz="2000" dirty="0">
                <a:solidFill>
                  <a:schemeClr val="bg1"/>
                </a:solidFill>
              </a:rPr>
              <a:t>Genel önlemler</a:t>
            </a:r>
          </a:p>
          <a:p>
            <a:pPr marL="609600" indent="-609600">
              <a:lnSpc>
                <a:spcPct val="80000"/>
              </a:lnSpc>
              <a:buFontTx/>
              <a:buAutoNum type="arabicPeriod"/>
            </a:pPr>
            <a:r>
              <a:rPr lang="tr-TR" sz="2000" dirty="0">
                <a:solidFill>
                  <a:schemeClr val="bg1"/>
                </a:solidFill>
              </a:rPr>
              <a:t>Barajlar</a:t>
            </a:r>
          </a:p>
          <a:p>
            <a:pPr marL="609600" indent="-609600">
              <a:lnSpc>
                <a:spcPct val="80000"/>
              </a:lnSpc>
              <a:buFontTx/>
              <a:buAutoNum type="alphaLcPeriod"/>
            </a:pPr>
            <a:r>
              <a:rPr lang="tr-TR" sz="2000" dirty="0">
                <a:solidFill>
                  <a:schemeClr val="bg1"/>
                </a:solidFill>
              </a:rPr>
              <a:t>Taş tozu barajları : %14 ten fazla uçucu farsa şarttır.</a:t>
            </a:r>
          </a:p>
          <a:p>
            <a:pPr marL="609600" indent="-609600">
              <a:lnSpc>
                <a:spcPct val="80000"/>
              </a:lnSpc>
              <a:buFontTx/>
              <a:buAutoNum type="alphaLcPeriod"/>
            </a:pPr>
            <a:r>
              <a:rPr lang="tr-TR" sz="2000" dirty="0">
                <a:solidFill>
                  <a:schemeClr val="bg1"/>
                </a:solidFill>
              </a:rPr>
              <a:t>Su barajları</a:t>
            </a:r>
          </a:p>
          <a:p>
            <a:pPr marL="609600" indent="-609600">
              <a:lnSpc>
                <a:spcPct val="80000"/>
              </a:lnSpc>
              <a:buFontTx/>
              <a:buAutoNum type="arabicPeriod" startAt="4"/>
            </a:pPr>
            <a:r>
              <a:rPr lang="tr-TR" sz="2000" dirty="0">
                <a:solidFill>
                  <a:schemeClr val="bg1"/>
                </a:solidFill>
              </a:rPr>
              <a:t>Tuzlama yöntemleri</a:t>
            </a:r>
          </a:p>
          <a:p>
            <a:pPr marL="609600" indent="-609600">
              <a:lnSpc>
                <a:spcPct val="80000"/>
              </a:lnSpc>
              <a:buFontTx/>
              <a:buAutoNum type="alphaLcPeriod"/>
            </a:pPr>
            <a:r>
              <a:rPr lang="tr-TR" sz="2000" dirty="0">
                <a:solidFill>
                  <a:schemeClr val="bg1"/>
                </a:solidFill>
              </a:rPr>
              <a:t>Kaya tuzu yöntemi</a:t>
            </a:r>
          </a:p>
          <a:p>
            <a:pPr marL="609600" indent="-609600">
              <a:lnSpc>
                <a:spcPct val="80000"/>
              </a:lnSpc>
              <a:buFontTx/>
              <a:buAutoNum type="alphaLcPeriod"/>
            </a:pPr>
            <a:r>
              <a:rPr lang="tr-TR" sz="2000" dirty="0">
                <a:solidFill>
                  <a:schemeClr val="bg1"/>
                </a:solidFill>
              </a:rPr>
              <a:t>Kalsiyum klorür macunu yöntemi</a:t>
            </a:r>
          </a:p>
        </p:txBody>
      </p:sp>
      <p:pic>
        <p:nvPicPr>
          <p:cNvPr id="21509" name="Picture 7"/>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964113" y="1365648"/>
            <a:ext cx="4191000"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8"/>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50827" y="3573067"/>
            <a:ext cx="4213225" cy="159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9"/>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964113" y="3620692"/>
            <a:ext cx="4191000" cy="1899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2" name="İçerik Yer Tutucusu 4"/>
          <p:cNvSpPr txBox="1">
            <a:spLocks/>
          </p:cNvSpPr>
          <p:nvPr/>
        </p:nvSpPr>
        <p:spPr bwMode="auto">
          <a:xfrm>
            <a:off x="539750" y="5150645"/>
            <a:ext cx="2952750" cy="510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20000"/>
              </a:spcBef>
              <a:buClr>
                <a:srgbClr val="FFFFFF"/>
              </a:buClr>
              <a:buSzPct val="95000"/>
              <a:buFont typeface="Wingdings 2" pitchFamily="18" charset="2"/>
              <a:buNone/>
            </a:pPr>
            <a:r>
              <a:rPr lang="tr-TR" sz="1400">
                <a:solidFill>
                  <a:schemeClr val="bg1"/>
                </a:solidFill>
              </a:rPr>
              <a:t>Tel halatla tavana asılı baraj</a:t>
            </a:r>
          </a:p>
        </p:txBody>
      </p:sp>
      <p:sp>
        <p:nvSpPr>
          <p:cNvPr id="21513" name="İçerik Yer Tutucusu 4"/>
          <p:cNvSpPr txBox="1">
            <a:spLocks/>
          </p:cNvSpPr>
          <p:nvPr/>
        </p:nvSpPr>
        <p:spPr bwMode="auto">
          <a:xfrm>
            <a:off x="6300790" y="3318273"/>
            <a:ext cx="1951037" cy="254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20000"/>
              </a:spcBef>
              <a:buClr>
                <a:srgbClr val="FFFFFF"/>
              </a:buClr>
              <a:buSzPct val="95000"/>
              <a:buFont typeface="Wingdings 2" pitchFamily="18" charset="2"/>
              <a:buNone/>
            </a:pPr>
            <a:r>
              <a:rPr lang="tr-TR" sz="1400">
                <a:solidFill>
                  <a:schemeClr val="bg1"/>
                </a:solidFill>
              </a:rPr>
              <a:t>Taş tozu barajı</a:t>
            </a:r>
          </a:p>
        </p:txBody>
      </p:sp>
      <p:sp>
        <p:nvSpPr>
          <p:cNvPr id="21514" name="İçerik Yer Tutucusu 4"/>
          <p:cNvSpPr txBox="1">
            <a:spLocks/>
          </p:cNvSpPr>
          <p:nvPr/>
        </p:nvSpPr>
        <p:spPr bwMode="auto">
          <a:xfrm>
            <a:off x="6465890" y="5532835"/>
            <a:ext cx="1952625" cy="255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20000"/>
              </a:spcBef>
              <a:buClr>
                <a:srgbClr val="FFFFFF"/>
              </a:buClr>
              <a:buSzPct val="95000"/>
              <a:buFont typeface="Wingdings 2" pitchFamily="18" charset="2"/>
              <a:buNone/>
            </a:pPr>
            <a:r>
              <a:rPr lang="tr-TR" sz="1400">
                <a:solidFill>
                  <a:schemeClr val="bg1"/>
                </a:solidFill>
              </a:rPr>
              <a:t>Su barajı</a:t>
            </a:r>
          </a:p>
        </p:txBody>
      </p:sp>
    </p:spTree>
    <p:extLst>
      <p:ext uri="{BB962C8B-B14F-4D97-AF65-F5344CB8AC3E}">
        <p14:creationId xmlns:p14="http://schemas.microsoft.com/office/powerpoint/2010/main" val="1419714091"/>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p:cNvSpPr>
            <a:spLocks noGrp="1"/>
          </p:cNvSpPr>
          <p:nvPr>
            <p:ph type="title"/>
          </p:nvPr>
        </p:nvSpPr>
        <p:spPr>
          <a:xfrm>
            <a:off x="126636" y="980728"/>
            <a:ext cx="3941308" cy="1005840"/>
          </a:xfrm>
        </p:spPr>
        <p:txBody>
          <a:bodyPr>
            <a:normAutofit/>
          </a:bodyPr>
          <a:lstStyle/>
          <a:p>
            <a:r>
              <a:rPr lang="tr-TR" sz="2400" dirty="0"/>
              <a:t>1995–2005 yılları arasındaki SSK verilerine göre;</a:t>
            </a:r>
          </a:p>
        </p:txBody>
      </p:sp>
      <p:sp>
        <p:nvSpPr>
          <p:cNvPr id="5" name="İçerik Yer Tutucusu 3"/>
          <p:cNvSpPr txBox="1">
            <a:spLocks/>
          </p:cNvSpPr>
          <p:nvPr/>
        </p:nvSpPr>
        <p:spPr>
          <a:xfrm>
            <a:off x="-180528" y="2209800"/>
            <a:ext cx="3727053" cy="2659361"/>
          </a:xfrm>
          <a:prstGeom prst="rect">
            <a:avLst/>
          </a:prstGeom>
        </p:spPr>
        <p:txBody>
          <a:bodyPr vert="horz">
            <a:normAutofit fontScale="92500" lnSpcReduction="20000"/>
          </a:bodyPr>
          <a:lstStyle>
            <a:lvl1pPr marL="320040" indent="-320040" algn="l" rtl="0" eaLnBrk="1" latinLnBrk="0" hangingPunct="1">
              <a:spcBef>
                <a:spcPts val="700"/>
              </a:spcBef>
              <a:buClr>
                <a:schemeClr val="accent2"/>
              </a:buClr>
              <a:buSzPct val="60000"/>
              <a:buFont typeface="Wingdings"/>
              <a:buChar char=""/>
              <a:defRPr kumimoji="0" lang="tr-T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lang="tr-T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lang="tr-T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lang="tr-T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lang="tr-T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None/>
              <a:defRPr kumimoji="0" lang="tr-T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lang="tr-T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lang="tr-T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lang="tr-TR" sz="1800" kern="1200" baseline="0">
                <a:solidFill>
                  <a:schemeClr val="tx1"/>
                </a:solidFill>
                <a:latin typeface="+mn-lt"/>
                <a:ea typeface="+mn-ea"/>
                <a:cs typeface="+mn-cs"/>
              </a:defRPr>
            </a:lvl9pPr>
          </a:lstStyle>
          <a:p>
            <a:pPr lvl="1">
              <a:defRPr/>
            </a:pPr>
            <a:r>
              <a:rPr lang="tr-TR" sz="2200" dirty="0"/>
              <a:t>İş kazalarının % 8,72’si, </a:t>
            </a:r>
          </a:p>
          <a:p>
            <a:pPr lvl="1">
              <a:defRPr/>
            </a:pPr>
            <a:r>
              <a:rPr lang="tr-TR" sz="2200" dirty="0"/>
              <a:t>Meslek hastalığı vakalarının % 51,12’si,</a:t>
            </a:r>
          </a:p>
          <a:p>
            <a:pPr lvl="1">
              <a:defRPr/>
            </a:pPr>
            <a:r>
              <a:rPr lang="tr-TR" sz="2200" dirty="0"/>
              <a:t>Sürekli iş göremezlik vakalarının % 28,41′i, </a:t>
            </a:r>
          </a:p>
          <a:p>
            <a:pPr lvl="1">
              <a:defRPr/>
            </a:pPr>
            <a:r>
              <a:rPr lang="tr-TR" sz="2200" dirty="0"/>
              <a:t>Ölüm vakalarının ise%10,18′i </a:t>
            </a:r>
          </a:p>
          <a:p>
            <a:pPr marL="457200" lvl="1" indent="0">
              <a:buNone/>
              <a:defRPr/>
            </a:pPr>
            <a:r>
              <a:rPr lang="tr-TR" sz="2200" dirty="0"/>
              <a:t>madencilik sektöründe meydana gelmiştir.</a:t>
            </a:r>
          </a:p>
          <a:p>
            <a:endParaRPr lang="tr-TR" dirty="0"/>
          </a:p>
        </p:txBody>
      </p:sp>
      <p:sp>
        <p:nvSpPr>
          <p:cNvPr id="6" name="Başlık 1"/>
          <p:cNvSpPr txBox="1">
            <a:spLocks/>
          </p:cNvSpPr>
          <p:nvPr/>
        </p:nvSpPr>
        <p:spPr>
          <a:xfrm>
            <a:off x="4499992" y="983000"/>
            <a:ext cx="3941308" cy="1005840"/>
          </a:xfrm>
          <a:prstGeom prst="rect">
            <a:avLst/>
          </a:prstGeom>
        </p:spPr>
        <p:txBody>
          <a:bodyPr vert="horz" anchor="b">
            <a:normAutofit fontScale="97500"/>
          </a:bodyPr>
          <a:lstStyle>
            <a:lvl1pPr algn="l" rtl="0" eaLnBrk="1" latinLnBrk="0" hangingPunct="1">
              <a:spcBef>
                <a:spcPct val="0"/>
              </a:spcBef>
              <a:buNone/>
              <a:defRPr kumimoji="0" lang="tr-TR" sz="4200" kern="1200">
                <a:solidFill>
                  <a:schemeClr val="tx2"/>
                </a:solidFill>
                <a:latin typeface="+mj-lt"/>
                <a:ea typeface="+mj-ea"/>
                <a:cs typeface="+mj-cs"/>
              </a:defRPr>
            </a:lvl1pPr>
          </a:lstStyle>
          <a:p>
            <a:r>
              <a:rPr lang="tr-TR" sz="2400" dirty="0"/>
              <a:t>2005 yılında Meydana Gelen İş Kazaları</a:t>
            </a:r>
          </a:p>
        </p:txBody>
      </p:sp>
      <p:graphicFrame>
        <p:nvGraphicFramePr>
          <p:cNvPr id="7" name="İçerik Yer Tutucusu 5"/>
          <p:cNvGraphicFramePr>
            <a:graphicFrameLocks noGrp="1"/>
          </p:cNvGraphicFramePr>
          <p:nvPr>
            <p:ph idx="4294967295"/>
          </p:nvPr>
        </p:nvGraphicFramePr>
        <p:xfrm>
          <a:off x="4880279" y="2060848"/>
          <a:ext cx="4238607" cy="3888434"/>
        </p:xfrm>
        <a:graphic>
          <a:graphicData uri="http://schemas.openxmlformats.org/drawingml/2006/table">
            <a:tbl>
              <a:tblPr firstRow="1" bandRow="1">
                <a:tableStyleId>{5C22544A-7EE6-4342-B048-85BDC9FD1C3A}</a:tableStyleId>
              </a:tblPr>
              <a:tblGrid>
                <a:gridCol w="2409819">
                  <a:extLst>
                    <a:ext uri="{9D8B030D-6E8A-4147-A177-3AD203B41FA5}">
                      <a16:colId xmlns:a16="http://schemas.microsoft.com/office/drawing/2014/main" val="20000"/>
                    </a:ext>
                  </a:extLst>
                </a:gridCol>
                <a:gridCol w="1828788">
                  <a:extLst>
                    <a:ext uri="{9D8B030D-6E8A-4147-A177-3AD203B41FA5}">
                      <a16:colId xmlns:a16="http://schemas.microsoft.com/office/drawing/2014/main" val="20001"/>
                    </a:ext>
                  </a:extLst>
                </a:gridCol>
              </a:tblGrid>
              <a:tr h="353494">
                <a:tc>
                  <a:txBody>
                    <a:bodyPr/>
                    <a:lstStyle/>
                    <a:p>
                      <a:r>
                        <a:rPr lang="tr-TR" sz="1600" dirty="0"/>
                        <a:t>Kaza sebepleri</a:t>
                      </a:r>
                    </a:p>
                  </a:txBody>
                  <a:tcPr marL="91437" marR="91437" marT="45724" marB="45724"/>
                </a:tc>
                <a:tc>
                  <a:txBody>
                    <a:bodyPr/>
                    <a:lstStyle/>
                    <a:p>
                      <a:r>
                        <a:rPr lang="tr-TR" sz="1600" dirty="0"/>
                        <a:t>Tespit</a:t>
                      </a:r>
                      <a:r>
                        <a:rPr lang="tr-TR" sz="1600" baseline="0" dirty="0"/>
                        <a:t> Sayısı</a:t>
                      </a:r>
                      <a:endParaRPr lang="tr-TR" sz="1600" dirty="0"/>
                    </a:p>
                  </a:txBody>
                  <a:tcPr marL="91437" marR="91437" marT="45724" marB="45724"/>
                </a:tc>
                <a:extLst>
                  <a:ext uri="{0D108BD9-81ED-4DB2-BD59-A6C34878D82A}">
                    <a16:rowId xmlns:a16="http://schemas.microsoft.com/office/drawing/2014/main" val="10000"/>
                  </a:ext>
                </a:extLst>
              </a:tr>
              <a:tr h="353494">
                <a:tc>
                  <a:txBody>
                    <a:bodyPr/>
                    <a:lstStyle/>
                    <a:p>
                      <a:r>
                        <a:rPr lang="tr-TR" sz="1600" dirty="0"/>
                        <a:t>1 Düşme</a:t>
                      </a:r>
                    </a:p>
                  </a:txBody>
                  <a:tcPr marL="91437" marR="91437" marT="45724" marB="45724"/>
                </a:tc>
                <a:tc>
                  <a:txBody>
                    <a:bodyPr/>
                    <a:lstStyle/>
                    <a:p>
                      <a:r>
                        <a:rPr lang="tr-TR" sz="1600" dirty="0"/>
                        <a:t>46</a:t>
                      </a:r>
                    </a:p>
                  </a:txBody>
                  <a:tcPr marL="91437" marR="91437" marT="45724" marB="45724"/>
                </a:tc>
                <a:extLst>
                  <a:ext uri="{0D108BD9-81ED-4DB2-BD59-A6C34878D82A}">
                    <a16:rowId xmlns:a16="http://schemas.microsoft.com/office/drawing/2014/main" val="10001"/>
                  </a:ext>
                </a:extLst>
              </a:tr>
              <a:tr h="353494">
                <a:tc>
                  <a:txBody>
                    <a:bodyPr/>
                    <a:lstStyle/>
                    <a:p>
                      <a:r>
                        <a:rPr lang="tr-TR" sz="1600" dirty="0"/>
                        <a:t>2 Boğulma</a:t>
                      </a:r>
                    </a:p>
                  </a:txBody>
                  <a:tcPr marL="91437" marR="91437" marT="45724" marB="45724"/>
                </a:tc>
                <a:tc>
                  <a:txBody>
                    <a:bodyPr/>
                    <a:lstStyle/>
                    <a:p>
                      <a:r>
                        <a:rPr lang="tr-TR" sz="1600" dirty="0"/>
                        <a:t>2</a:t>
                      </a:r>
                    </a:p>
                  </a:txBody>
                  <a:tcPr marL="91437" marR="91437" marT="45724" marB="45724"/>
                </a:tc>
                <a:extLst>
                  <a:ext uri="{0D108BD9-81ED-4DB2-BD59-A6C34878D82A}">
                    <a16:rowId xmlns:a16="http://schemas.microsoft.com/office/drawing/2014/main" val="10002"/>
                  </a:ext>
                </a:extLst>
              </a:tr>
              <a:tr h="353494">
                <a:tc>
                  <a:txBody>
                    <a:bodyPr/>
                    <a:lstStyle/>
                    <a:p>
                      <a:r>
                        <a:rPr lang="tr-TR" sz="1600" dirty="0"/>
                        <a:t>3 Malzeme Düşmesi</a:t>
                      </a:r>
                    </a:p>
                  </a:txBody>
                  <a:tcPr marL="91437" marR="91437" marT="45724" marB="45724"/>
                </a:tc>
                <a:tc>
                  <a:txBody>
                    <a:bodyPr/>
                    <a:lstStyle/>
                    <a:p>
                      <a:r>
                        <a:rPr lang="tr-TR" sz="1600" dirty="0"/>
                        <a:t>356</a:t>
                      </a:r>
                    </a:p>
                  </a:txBody>
                  <a:tcPr marL="91437" marR="91437" marT="45724" marB="45724"/>
                </a:tc>
                <a:extLst>
                  <a:ext uri="{0D108BD9-81ED-4DB2-BD59-A6C34878D82A}">
                    <a16:rowId xmlns:a16="http://schemas.microsoft.com/office/drawing/2014/main" val="10003"/>
                  </a:ext>
                </a:extLst>
              </a:tr>
              <a:tr h="3534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600" dirty="0"/>
                        <a:t>4 Patlayıcı Madde </a:t>
                      </a:r>
                    </a:p>
                  </a:txBody>
                  <a:tcPr marL="91437" marR="91437" marT="45724" marB="45724"/>
                </a:tc>
                <a:tc>
                  <a:txBody>
                    <a:bodyPr/>
                    <a:lstStyle/>
                    <a:p>
                      <a:r>
                        <a:rPr lang="tr-TR" sz="1600" dirty="0"/>
                        <a:t>1</a:t>
                      </a:r>
                    </a:p>
                  </a:txBody>
                  <a:tcPr marL="91437" marR="91437" marT="45724" marB="45724"/>
                </a:tc>
                <a:extLst>
                  <a:ext uri="{0D108BD9-81ED-4DB2-BD59-A6C34878D82A}">
                    <a16:rowId xmlns:a16="http://schemas.microsoft.com/office/drawing/2014/main" val="10004"/>
                  </a:ext>
                </a:extLst>
              </a:tr>
              <a:tr h="3534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600" dirty="0"/>
                        <a:t>5 Göçük</a:t>
                      </a:r>
                    </a:p>
                  </a:txBody>
                  <a:tcPr marL="91437" marR="91437" marT="45724" marB="45724"/>
                </a:tc>
                <a:tc>
                  <a:txBody>
                    <a:bodyPr/>
                    <a:lstStyle/>
                    <a:p>
                      <a:r>
                        <a:rPr lang="tr-TR" sz="1600" dirty="0"/>
                        <a:t>18</a:t>
                      </a:r>
                    </a:p>
                  </a:txBody>
                  <a:tcPr marL="91437" marR="91437" marT="45724" marB="45724"/>
                </a:tc>
                <a:extLst>
                  <a:ext uri="{0D108BD9-81ED-4DB2-BD59-A6C34878D82A}">
                    <a16:rowId xmlns:a16="http://schemas.microsoft.com/office/drawing/2014/main" val="10005"/>
                  </a:ext>
                </a:extLst>
              </a:tr>
              <a:tr h="3534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600" dirty="0"/>
                        <a:t>6 Gaz Patlaması</a:t>
                      </a:r>
                    </a:p>
                  </a:txBody>
                  <a:tcPr marL="91437" marR="91437" marT="45724" marB="45724"/>
                </a:tc>
                <a:tc>
                  <a:txBody>
                    <a:bodyPr/>
                    <a:lstStyle/>
                    <a:p>
                      <a:r>
                        <a:rPr lang="tr-TR" sz="1600" dirty="0"/>
                        <a:t>5</a:t>
                      </a:r>
                    </a:p>
                  </a:txBody>
                  <a:tcPr marL="91437" marR="91437" marT="45724" marB="45724"/>
                </a:tc>
                <a:extLst>
                  <a:ext uri="{0D108BD9-81ED-4DB2-BD59-A6C34878D82A}">
                    <a16:rowId xmlns:a16="http://schemas.microsoft.com/office/drawing/2014/main" val="10006"/>
                  </a:ext>
                </a:extLst>
              </a:tr>
              <a:tr h="3534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600" dirty="0"/>
                        <a:t>7 Elektrik Çarpması</a:t>
                      </a:r>
                    </a:p>
                  </a:txBody>
                  <a:tcPr marL="91437" marR="91437" marT="45724" marB="45724"/>
                </a:tc>
                <a:tc>
                  <a:txBody>
                    <a:bodyPr/>
                    <a:lstStyle/>
                    <a:p>
                      <a:r>
                        <a:rPr lang="tr-TR" sz="1600" dirty="0"/>
                        <a:t>3</a:t>
                      </a:r>
                    </a:p>
                  </a:txBody>
                  <a:tcPr marL="91437" marR="91437" marT="45724" marB="45724"/>
                </a:tc>
                <a:extLst>
                  <a:ext uri="{0D108BD9-81ED-4DB2-BD59-A6C34878D82A}">
                    <a16:rowId xmlns:a16="http://schemas.microsoft.com/office/drawing/2014/main" val="10007"/>
                  </a:ext>
                </a:extLst>
              </a:tr>
              <a:tr h="3534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600" dirty="0"/>
                        <a:t>8 Makine Teçhizat</a:t>
                      </a:r>
                    </a:p>
                  </a:txBody>
                  <a:tcPr marL="91437" marR="91437" marT="45724" marB="45724"/>
                </a:tc>
                <a:tc>
                  <a:txBody>
                    <a:bodyPr/>
                    <a:lstStyle/>
                    <a:p>
                      <a:r>
                        <a:rPr lang="tr-TR" sz="1600" dirty="0"/>
                        <a:t>205</a:t>
                      </a:r>
                    </a:p>
                  </a:txBody>
                  <a:tcPr marL="91437" marR="91437" marT="45724" marB="45724"/>
                </a:tc>
                <a:extLst>
                  <a:ext uri="{0D108BD9-81ED-4DB2-BD59-A6C34878D82A}">
                    <a16:rowId xmlns:a16="http://schemas.microsoft.com/office/drawing/2014/main" val="10008"/>
                  </a:ext>
                </a:extLst>
              </a:tr>
              <a:tr h="3534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600" dirty="0"/>
                        <a:t>9 Diğer Sebepler</a:t>
                      </a:r>
                    </a:p>
                  </a:txBody>
                  <a:tcPr marL="91437" marR="91437" marT="45724" marB="45724"/>
                </a:tc>
                <a:tc>
                  <a:txBody>
                    <a:bodyPr/>
                    <a:lstStyle/>
                    <a:p>
                      <a:r>
                        <a:rPr lang="tr-TR" sz="1600" dirty="0"/>
                        <a:t>2.139</a:t>
                      </a:r>
                    </a:p>
                  </a:txBody>
                  <a:tcPr marL="91437" marR="91437" marT="45724" marB="45724"/>
                </a:tc>
                <a:extLst>
                  <a:ext uri="{0D108BD9-81ED-4DB2-BD59-A6C34878D82A}">
                    <a16:rowId xmlns:a16="http://schemas.microsoft.com/office/drawing/2014/main" val="10009"/>
                  </a:ext>
                </a:extLst>
              </a:tr>
              <a:tr h="3534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600" dirty="0"/>
                        <a:t>Toplam İş Kazası Sayısı</a:t>
                      </a:r>
                    </a:p>
                  </a:txBody>
                  <a:tcPr marL="91437" marR="91437" marT="45724" marB="45724"/>
                </a:tc>
                <a:tc>
                  <a:txBody>
                    <a:bodyPr/>
                    <a:lstStyle/>
                    <a:p>
                      <a:r>
                        <a:rPr lang="tr-TR" sz="1600" dirty="0"/>
                        <a:t>2.775</a:t>
                      </a:r>
                    </a:p>
                  </a:txBody>
                  <a:tcPr marL="91437" marR="91437" marT="45724" marB="45724"/>
                </a:tc>
                <a:extLst>
                  <a:ext uri="{0D108BD9-81ED-4DB2-BD59-A6C34878D82A}">
                    <a16:rowId xmlns:a16="http://schemas.microsoft.com/office/drawing/2014/main" val="10010"/>
                  </a:ext>
                </a:extLst>
              </a:tr>
            </a:tbl>
          </a:graphicData>
        </a:graphic>
      </p:graphicFrame>
      <p:sp>
        <p:nvSpPr>
          <p:cNvPr id="8" name="Başlık 1"/>
          <p:cNvSpPr txBox="1">
            <a:spLocks/>
          </p:cNvSpPr>
          <p:nvPr/>
        </p:nvSpPr>
        <p:spPr>
          <a:xfrm>
            <a:off x="467544" y="831344"/>
            <a:ext cx="8153400" cy="365408"/>
          </a:xfrm>
          <a:prstGeom prst="rect">
            <a:avLst/>
          </a:prstGeom>
        </p:spPr>
        <p:txBody>
          <a:bodyPr vert="horz" anchor="b">
            <a:noAutofit/>
          </a:bodyPr>
          <a:lstStyle>
            <a:lvl1pPr algn="l" rtl="0" eaLnBrk="1" latinLnBrk="0" hangingPunct="1">
              <a:spcBef>
                <a:spcPct val="0"/>
              </a:spcBef>
              <a:buNone/>
              <a:defRPr kumimoji="0" lang="tr-TR" sz="4200" kern="1200">
                <a:solidFill>
                  <a:schemeClr val="tx2"/>
                </a:solidFill>
                <a:latin typeface="+mj-lt"/>
                <a:ea typeface="+mj-ea"/>
                <a:cs typeface="+mj-cs"/>
              </a:defRPr>
            </a:lvl1pPr>
          </a:lstStyle>
          <a:p>
            <a:r>
              <a:rPr lang="tr-TR" sz="2000" dirty="0">
                <a:solidFill>
                  <a:srgbClr val="0070C0"/>
                </a:solidFill>
              </a:rPr>
              <a:t>Maden İşletmelerindeki Muhtemel Tehlikeler ve Önlemler</a:t>
            </a:r>
          </a:p>
        </p:txBody>
      </p:sp>
    </p:spTree>
    <p:extLst>
      <p:ext uri="{BB962C8B-B14F-4D97-AF65-F5344CB8AC3E}">
        <p14:creationId xmlns:p14="http://schemas.microsoft.com/office/powerpoint/2010/main" val="4874833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p>
            <a:r>
              <a:rPr lang="tr-TR" sz="2400" dirty="0">
                <a:solidFill>
                  <a:srgbClr val="0070C0"/>
                </a:solidFill>
              </a:rPr>
              <a:t>Madencilik Terimleri </a:t>
            </a:r>
            <a:r>
              <a:rPr lang="tr-TR" sz="2400" dirty="0">
                <a:solidFill>
                  <a:srgbClr val="C00000"/>
                </a:solidFill>
              </a:rPr>
              <a:t>(devam)</a:t>
            </a:r>
          </a:p>
        </p:txBody>
      </p:sp>
      <p:sp>
        <p:nvSpPr>
          <p:cNvPr id="3" name="Rectangle 2"/>
          <p:cNvSpPr>
            <a:spLocks noGrp="1"/>
          </p:cNvSpPr>
          <p:nvPr>
            <p:ph sz="quarter" idx="4294967295"/>
          </p:nvPr>
        </p:nvSpPr>
        <p:spPr>
          <a:xfrm>
            <a:off x="3318440" y="2133998"/>
            <a:ext cx="5574040" cy="3743274"/>
          </a:xfrm>
        </p:spPr>
        <p:txBody>
          <a:bodyPr>
            <a:noAutofit/>
          </a:bodyPr>
          <a:lstStyle/>
          <a:p>
            <a:r>
              <a:rPr lang="tr-TR" sz="1800" b="1" i="1" dirty="0"/>
              <a:t>Bir Ocağın Genel Görünüşü</a:t>
            </a:r>
          </a:p>
          <a:p>
            <a:pPr lvl="1"/>
            <a:r>
              <a:rPr lang="tr-TR" sz="1500" i="1" dirty="0"/>
              <a:t>1) Kuyu, </a:t>
            </a:r>
          </a:p>
          <a:p>
            <a:pPr lvl="1"/>
            <a:r>
              <a:rPr lang="tr-TR" sz="1500" i="1" dirty="0"/>
              <a:t>2) Ana Galeri (</a:t>
            </a:r>
            <a:r>
              <a:rPr lang="tr-TR" sz="1500" i="1" dirty="0" err="1"/>
              <a:t>Rekup</a:t>
            </a:r>
            <a:r>
              <a:rPr lang="tr-TR" sz="1500" i="1" dirty="0"/>
              <a:t> galerisi 1.kat)</a:t>
            </a:r>
          </a:p>
          <a:p>
            <a:pPr lvl="1"/>
            <a:r>
              <a:rPr lang="tr-TR" sz="1500" i="1" dirty="0"/>
              <a:t>3) Damar içi galeri (1.kat)</a:t>
            </a:r>
          </a:p>
          <a:p>
            <a:pPr lvl="1"/>
            <a:r>
              <a:rPr lang="tr-TR" sz="1500" i="1" dirty="0"/>
              <a:t>4) Ana Galeri (</a:t>
            </a:r>
            <a:r>
              <a:rPr lang="tr-TR" sz="1500" i="1" dirty="0" err="1"/>
              <a:t>Rekup</a:t>
            </a:r>
            <a:r>
              <a:rPr lang="tr-TR" sz="1500" i="1" dirty="0"/>
              <a:t> galerisi 2.kat) </a:t>
            </a:r>
          </a:p>
          <a:p>
            <a:pPr lvl="1"/>
            <a:r>
              <a:rPr lang="tr-TR" sz="1500" i="1" dirty="0"/>
              <a:t>5) Damar içi galeri (2.kat)</a:t>
            </a:r>
          </a:p>
          <a:p>
            <a:pPr lvl="1"/>
            <a:r>
              <a:rPr lang="tr-TR" sz="1500" i="1" dirty="0"/>
              <a:t>6)Yardımcı kuyu</a:t>
            </a:r>
          </a:p>
          <a:p>
            <a:pPr lvl="1"/>
            <a:r>
              <a:rPr lang="tr-TR" sz="1500" i="1" dirty="0"/>
              <a:t>7)Ara kat (yardımcı kat)</a:t>
            </a:r>
          </a:p>
          <a:p>
            <a:pPr lvl="1"/>
            <a:r>
              <a:rPr lang="tr-TR" sz="1500" i="1" dirty="0"/>
              <a:t>8) Damar İçi Yolları </a:t>
            </a:r>
          </a:p>
          <a:p>
            <a:pPr lvl="1"/>
            <a:r>
              <a:rPr lang="tr-TR" sz="1500" i="1" dirty="0"/>
              <a:t>9) Ayaklar</a:t>
            </a:r>
          </a:p>
          <a:p>
            <a:pPr lvl="1"/>
            <a:r>
              <a:rPr lang="tr-TR" sz="1500" i="1" dirty="0"/>
              <a:t>10) Yardımcı Yerler</a:t>
            </a:r>
          </a:p>
          <a:p>
            <a:pPr lvl="1"/>
            <a:r>
              <a:rPr lang="tr-TR" sz="1500" i="1" dirty="0"/>
              <a:t>11) </a:t>
            </a:r>
            <a:r>
              <a:rPr lang="tr-TR" sz="1500" i="1" dirty="0" err="1"/>
              <a:t>Varagel</a:t>
            </a:r>
            <a:r>
              <a:rPr lang="tr-TR" sz="1500" i="1" dirty="0"/>
              <a:t> veya </a:t>
            </a:r>
            <a:r>
              <a:rPr lang="tr-TR" sz="1500" i="1" dirty="0" err="1"/>
              <a:t>desandre</a:t>
            </a:r>
            <a:r>
              <a:rPr lang="tr-TR" sz="1500" i="1" dirty="0"/>
              <a:t> </a:t>
            </a:r>
          </a:p>
        </p:txBody>
      </p:sp>
      <p:pic>
        <p:nvPicPr>
          <p:cNvPr id="4" name="Picture 689"/>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51520" y="2636913"/>
            <a:ext cx="3313112" cy="259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606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620828"/>
            <a:ext cx="8153400" cy="360372"/>
          </a:xfrm>
        </p:spPr>
        <p:txBody>
          <a:bodyPr>
            <a:normAutofit fontScale="90000"/>
          </a:bodyPr>
          <a:lstStyle/>
          <a:p>
            <a:r>
              <a:rPr lang="en-US" sz="2200" dirty="0" err="1"/>
              <a:t>Açık</a:t>
            </a:r>
            <a:r>
              <a:rPr lang="en-US" sz="2200" dirty="0"/>
              <a:t> </a:t>
            </a:r>
            <a:r>
              <a:rPr lang="en-US" sz="2200" dirty="0" err="1"/>
              <a:t>İşletme</a:t>
            </a:r>
            <a:endParaRPr lang="en-US" sz="2200" dirty="0"/>
          </a:p>
        </p:txBody>
      </p:sp>
      <p:pic>
        <p:nvPicPr>
          <p:cNvPr id="1026" name="Picture 2" descr="http://www.mining-technology.com/contractor_images/marston/4-marston.jpg">
            <a:hlinkClick r:id="rId2"/>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6512" y="2420888"/>
            <a:ext cx="4536503" cy="3096344"/>
          </a:xfrm>
          <a:prstGeom prst="rect">
            <a:avLst/>
          </a:prstGeom>
          <a:noFill/>
        </p:spPr>
      </p:pic>
      <p:pic>
        <p:nvPicPr>
          <p:cNvPr id="4" name="Picture 2" descr="http://us.123rf.com/400wm/400/400/robin372/robin3721011/robin372101100015/8293847-ore-conveyor-in-open-pit-mining.jpg">
            <a:hlinkClick r:id="rId4"/>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535488" y="2420889"/>
            <a:ext cx="4608512" cy="3076017"/>
          </a:xfrm>
          <a:prstGeom prst="rect">
            <a:avLst/>
          </a:prstGeom>
          <a:noFill/>
        </p:spPr>
      </p:pic>
      <p:sp>
        <p:nvSpPr>
          <p:cNvPr id="5" name="Title 1"/>
          <p:cNvSpPr txBox="1">
            <a:spLocks/>
          </p:cNvSpPr>
          <p:nvPr/>
        </p:nvSpPr>
        <p:spPr>
          <a:xfrm>
            <a:off x="0" y="1255420"/>
            <a:ext cx="9036496" cy="365408"/>
          </a:xfrm>
          <a:prstGeom prst="rect">
            <a:avLst/>
          </a:prstGeom>
        </p:spPr>
        <p:txBody>
          <a:bodyPr vert="horz" anchor="b">
            <a:normAutofit fontScale="82500" lnSpcReduction="20000"/>
          </a:bodyPr>
          <a:lstStyle>
            <a:lvl1pPr algn="l" rtl="0" eaLnBrk="1" latinLnBrk="0" hangingPunct="1">
              <a:spcBef>
                <a:spcPct val="0"/>
              </a:spcBef>
              <a:buNone/>
              <a:defRPr kumimoji="0" lang="tr-TR" sz="4200" kern="1200">
                <a:solidFill>
                  <a:schemeClr val="tx2"/>
                </a:solidFill>
                <a:latin typeface="+mj-lt"/>
                <a:ea typeface="+mj-ea"/>
                <a:cs typeface="+mj-cs"/>
              </a:defRPr>
            </a:lvl1pPr>
          </a:lstStyle>
          <a:p>
            <a:r>
              <a:rPr lang="tr-TR" sz="2400" dirty="0">
                <a:solidFill>
                  <a:srgbClr val="0070C0"/>
                </a:solidFill>
              </a:rPr>
              <a:t>2. Madencilik türleri (Yeraltı madenciliği, yerüstü madenciliği, </a:t>
            </a:r>
            <a:r>
              <a:rPr lang="tr-TR" sz="2400" dirty="0" err="1">
                <a:solidFill>
                  <a:srgbClr val="0070C0"/>
                </a:solidFill>
              </a:rPr>
              <a:t>tünelcilik</a:t>
            </a:r>
            <a:r>
              <a:rPr lang="tr-TR" sz="2400" dirty="0">
                <a:solidFill>
                  <a:srgbClr val="0070C0"/>
                </a:solidFill>
              </a:rPr>
              <a:t> </a:t>
            </a:r>
            <a:r>
              <a:rPr lang="tr-TR" sz="2400" dirty="0" err="1">
                <a:solidFill>
                  <a:srgbClr val="0070C0"/>
                </a:solidFill>
              </a:rPr>
              <a:t>vs</a:t>
            </a:r>
            <a:r>
              <a:rPr lang="tr-TR" sz="2400" dirty="0">
                <a:solidFill>
                  <a:srgbClr val="0070C0"/>
                </a:solidFill>
              </a:rPr>
              <a:t>).</a:t>
            </a:r>
          </a:p>
        </p:txBody>
      </p:sp>
    </p:spTree>
    <p:extLst>
      <p:ext uri="{BB962C8B-B14F-4D97-AF65-F5344CB8AC3E}">
        <p14:creationId xmlns:p14="http://schemas.microsoft.com/office/powerpoint/2010/main" val="3108426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75360"/>
            <a:ext cx="8655496" cy="1005840"/>
          </a:xfrm>
        </p:spPr>
        <p:txBody>
          <a:bodyPr>
            <a:normAutofit/>
          </a:bodyPr>
          <a:lstStyle/>
          <a:p>
            <a:r>
              <a:rPr lang="en-US" sz="2000" dirty="0" err="1"/>
              <a:t>Ateşleme</a:t>
            </a:r>
            <a:r>
              <a:rPr lang="en-US" sz="2000" dirty="0"/>
              <a:t>,</a:t>
            </a:r>
            <a:r>
              <a:rPr lang="tr-TR" sz="2000" dirty="0"/>
              <a:t> kazı işlerinde deliklere doldurulmuş olan patlayıcı maddelerin patlatılmasını, </a:t>
            </a:r>
            <a:endParaRPr lang="en-US" sz="2000" dirty="0"/>
          </a:p>
        </p:txBody>
      </p:sp>
      <p:pic>
        <p:nvPicPr>
          <p:cNvPr id="193538" name="Picture 2" descr="http://bhagyalaxmiborewells.com/images/Earthing%20%20Blasting%20Pits%20Drilling.jpg">
            <a:hlinkClick r:id="rId2"/>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2132856"/>
            <a:ext cx="4464496" cy="3147814"/>
          </a:xfrm>
          <a:prstGeom prst="rect">
            <a:avLst/>
          </a:prstGeom>
          <a:noFill/>
        </p:spPr>
      </p:pic>
      <p:pic>
        <p:nvPicPr>
          <p:cNvPr id="4" name="Picture 2" descr="https://www.cruickshankgroup.com/sites/default/files/image/drilling-blasting.jpg?1314986018">
            <a:hlinkClick r:id="rId4"/>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464497" y="2142907"/>
            <a:ext cx="4648631" cy="3127262"/>
          </a:xfrm>
          <a:prstGeom prst="rect">
            <a:avLst/>
          </a:prstGeom>
          <a:noFill/>
        </p:spPr>
      </p:pic>
    </p:spTree>
    <p:extLst>
      <p:ext uri="{BB962C8B-B14F-4D97-AF65-F5344CB8AC3E}">
        <p14:creationId xmlns:p14="http://schemas.microsoft.com/office/powerpoint/2010/main" val="1373430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err="1"/>
              <a:t>Ateşleme</a:t>
            </a:r>
            <a:endParaRPr lang="en-US" sz="2400" dirty="0"/>
          </a:p>
        </p:txBody>
      </p:sp>
      <p:pic>
        <p:nvPicPr>
          <p:cNvPr id="196610" name="Picture 2" descr="http://dynamicdrillandblast.com.au/wp-content/uploads/03.jpg">
            <a:hlinkClick r:id="rId2"/>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 y="2172878"/>
            <a:ext cx="5362749" cy="2912306"/>
          </a:xfrm>
          <a:prstGeom prst="rect">
            <a:avLst/>
          </a:prstGeom>
          <a:noFill/>
        </p:spPr>
      </p:pic>
      <p:pic>
        <p:nvPicPr>
          <p:cNvPr id="4" name="Picture 2" descr="http://coastaldrillingandblasting.com/images/home-photo-blast.jpg">
            <a:hlinkClick r:id="rId4"/>
          </p:cNvPr>
          <p:cNvPicPr>
            <a:picLocks noChangeAspect="1" noChangeArrowheads="1"/>
          </p:cNvPicPr>
          <p:nvPr/>
        </p:nvPicPr>
        <p:blipFill>
          <a:blip r:embed="rId5" cstate="print"/>
          <a:srcRect/>
          <a:stretch>
            <a:fillRect/>
          </a:stretch>
        </p:blipFill>
        <p:spPr bwMode="auto">
          <a:xfrm>
            <a:off x="5215048" y="2132856"/>
            <a:ext cx="3928953" cy="2952328"/>
          </a:xfrm>
          <a:prstGeom prst="rect">
            <a:avLst/>
          </a:prstGeom>
          <a:noFill/>
        </p:spPr>
      </p:pic>
    </p:spTree>
    <p:extLst>
      <p:ext uri="{BB962C8B-B14F-4D97-AF65-F5344CB8AC3E}">
        <p14:creationId xmlns:p14="http://schemas.microsoft.com/office/powerpoint/2010/main" val="89267883"/>
      </p:ext>
    </p:extLst>
  </p:cSld>
  <p:clrMapOvr>
    <a:masterClrMapping/>
  </p:clrMapOvr>
</p:sld>
</file>

<file path=ppt/theme/theme1.xml><?xml version="1.0" encoding="utf-8"?>
<a:theme xmlns:a="http://schemas.openxmlformats.org/drawingml/2006/main" name="Office Teması">
  <a:themeElements>
    <a:clrScheme name="Office Teması">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eması">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eması">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TotalTime>
  <Words>2993</Words>
  <Application>Microsoft Office PowerPoint</Application>
  <PresentationFormat>Ekran Gösterisi (4:3)</PresentationFormat>
  <Paragraphs>524</Paragraphs>
  <Slides>55</Slides>
  <Notes>5</Notes>
  <HiddenSlides>0</HiddenSlides>
  <MMClips>0</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55</vt:i4>
      </vt:variant>
    </vt:vector>
  </HeadingPairs>
  <TitlesOfParts>
    <vt:vector size="63" baseType="lpstr">
      <vt:lpstr>Arial</vt:lpstr>
      <vt:lpstr>Arial Tur</vt:lpstr>
      <vt:lpstr>Calibri</vt:lpstr>
      <vt:lpstr>Calibri Light</vt:lpstr>
      <vt:lpstr>Tahoma</vt:lpstr>
      <vt:lpstr>Wingdings</vt:lpstr>
      <vt:lpstr>Wingdings 2</vt:lpstr>
      <vt:lpstr>Office Teması</vt:lpstr>
      <vt:lpstr>MADEN İŞYERLERİNDE  İŞ SAĞLIĞI VE GÜVENLİĞİ</vt:lpstr>
      <vt:lpstr>1. Madenciliğin Tarifi ve Madencilik Terimleri </vt:lpstr>
      <vt:lpstr>Madencilik Terimleri</vt:lpstr>
      <vt:lpstr>PowerPoint Sunusu</vt:lpstr>
      <vt:lpstr>PowerPoint Sunusu</vt:lpstr>
      <vt:lpstr>Madencilik Terimleri (devam)</vt:lpstr>
      <vt:lpstr>Açık İşletme</vt:lpstr>
      <vt:lpstr>Ateşleme, kazı işlerinde deliklere doldurulmuş olan patlayıcı maddelerin patlatılmasını, </vt:lpstr>
      <vt:lpstr>Ateşleme</vt:lpstr>
      <vt:lpstr>Mermer işletmeciliği</vt:lpstr>
      <vt:lpstr>Yeraltı Maden İşletmesi</vt:lpstr>
      <vt:lpstr>       </vt:lpstr>
      <vt:lpstr>PowerPoint Sunusu</vt:lpstr>
      <vt:lpstr>Tünelcilik</vt:lpstr>
      <vt:lpstr>Çözelti Madenciliği</vt:lpstr>
      <vt:lpstr>3. Kazı Yöntemleri</vt:lpstr>
      <vt:lpstr>Delme - Patlatma</vt:lpstr>
      <vt:lpstr>Yarı mekanize kazı</vt:lpstr>
      <vt:lpstr>Nakliyat</vt:lpstr>
      <vt:lpstr>Katır-at</vt:lpstr>
      <vt:lpstr>Zincirli konveyör</vt:lpstr>
      <vt:lpstr>4. Tahkimat</vt:lpstr>
      <vt:lpstr>Desandre Tahkimatı (Ahşap)</vt:lpstr>
      <vt:lpstr>Yürüyen Tahkimat</vt:lpstr>
      <vt:lpstr>Cevher Hazırlama ve Zenginleştirme</vt:lpstr>
      <vt:lpstr>Öğütme</vt:lpstr>
      <vt:lpstr>Flotasyon</vt:lpstr>
      <vt:lpstr>Jig</vt:lpstr>
      <vt:lpstr>5. Ocak havası</vt:lpstr>
      <vt:lpstr>Oksijen</vt:lpstr>
      <vt:lpstr>Karbondioksit</vt:lpstr>
      <vt:lpstr>Karbonmonoksit</vt:lpstr>
      <vt:lpstr>Kükürtlü Hidrojen (Hidrojen Sülfür)(H2S)</vt:lpstr>
      <vt:lpstr>Kükürt dioksit (SO2)</vt:lpstr>
      <vt:lpstr>Azot oksitleri</vt:lpstr>
      <vt:lpstr>Grizu (Metan+Hava)</vt:lpstr>
      <vt:lpstr>PowerPoint Sunusu</vt:lpstr>
      <vt:lpstr>1.Dünyadaki en büyük madencilik kazaları (Felaketleri)</vt:lpstr>
      <vt:lpstr>1/5</vt:lpstr>
      <vt:lpstr>2/5</vt:lpstr>
      <vt:lpstr>3/5</vt:lpstr>
      <vt:lpstr>4/5</vt:lpstr>
      <vt:lpstr>5/5</vt:lpstr>
      <vt:lpstr>2.Dünyadaki en ilginç Madencilik kazası (Şili Örneği)</vt:lpstr>
      <vt:lpstr>İlginç bir maden kazası: 2010 Copiapó mining accident (Chilean mining accident)</vt:lpstr>
      <vt:lpstr>PowerPoint Sunusu</vt:lpstr>
      <vt:lpstr>3.Türkiye’deki en büyük Madencilik kazaları</vt:lpstr>
      <vt:lpstr>PowerPoint Sunusu</vt:lpstr>
      <vt:lpstr>PowerPoint Sunusu</vt:lpstr>
      <vt:lpstr>PowerPoint Sunusu</vt:lpstr>
      <vt:lpstr>Ocak Tozları</vt:lpstr>
      <vt:lpstr>PowerPoint Sunusu</vt:lpstr>
      <vt:lpstr>Kömür tozu</vt:lpstr>
      <vt:lpstr>Kömür tozu patlamalarının önlenmesi</vt:lpstr>
      <vt:lpstr>1995–2005 yılları arasındaki SSK verilerine göre;</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Serkan Değirmencioğlu</dc:creator>
  <cp:lastModifiedBy>NAZIRE MAZLUM</cp:lastModifiedBy>
  <cp:revision>6</cp:revision>
  <dcterms:created xsi:type="dcterms:W3CDTF">2017-02-24T11:40:32Z</dcterms:created>
  <dcterms:modified xsi:type="dcterms:W3CDTF">2022-12-26T13:15:15Z</dcterms:modified>
</cp:coreProperties>
</file>